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1" r:id="rId3"/>
    <p:sldId id="300" r:id="rId4"/>
    <p:sldId id="328" r:id="rId5"/>
    <p:sldId id="327" r:id="rId6"/>
    <p:sldId id="268" r:id="rId7"/>
    <p:sldId id="301" r:id="rId8"/>
    <p:sldId id="302" r:id="rId9"/>
    <p:sldId id="303" r:id="rId10"/>
    <p:sldId id="306" r:id="rId11"/>
    <p:sldId id="307" r:id="rId12"/>
    <p:sldId id="308" r:id="rId13"/>
    <p:sldId id="309" r:id="rId14"/>
    <p:sldId id="311" r:id="rId15"/>
    <p:sldId id="312" r:id="rId16"/>
    <p:sldId id="313" r:id="rId17"/>
    <p:sldId id="304" r:id="rId18"/>
    <p:sldId id="315" r:id="rId19"/>
    <p:sldId id="305" r:id="rId20"/>
    <p:sldId id="317" r:id="rId21"/>
    <p:sldId id="318" r:id="rId22"/>
    <p:sldId id="319" r:id="rId23"/>
    <p:sldId id="320" r:id="rId24"/>
    <p:sldId id="316" r:id="rId25"/>
    <p:sldId id="321" r:id="rId26"/>
    <p:sldId id="322" r:id="rId27"/>
    <p:sldId id="323" r:id="rId28"/>
    <p:sldId id="324" r:id="rId29"/>
    <p:sldId id="326" r:id="rId30"/>
    <p:sldId id="325" r:id="rId31"/>
    <p:sldId id="314" r:id="rId32"/>
    <p:sldId id="310" r:id="rId33"/>
    <p:sldId id="26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94" autoAdjust="0"/>
    <p:restoredTop sz="62687" autoAdjust="0"/>
  </p:normalViewPr>
  <p:slideViewPr>
    <p:cSldViewPr snapToGrid="0">
      <p:cViewPr varScale="1">
        <p:scale>
          <a:sx n="57" d="100"/>
          <a:sy n="57" d="100"/>
        </p:scale>
        <p:origin x="96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6827C-F177-41AA-997A-A8DC41746B96}" type="datetimeFigureOut">
              <a:rPr lang="en-GB" smtClean="0"/>
              <a:t>03/09/2016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9C49D-BA6F-4695-93F7-B65354158E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19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160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 </a:t>
            </a:r>
            <a:r>
              <a:rPr lang="en-GB" dirty="0" smtClean="0"/>
              <a:t>2,</a:t>
            </a:r>
            <a:r>
              <a:rPr lang="en-GB" baseline="0" dirty="0" smtClean="0"/>
              <a:t> Part 1 </a:t>
            </a:r>
            <a:r>
              <a:rPr lang="en-GB" dirty="0" smtClean="0"/>
              <a:t>– </a:t>
            </a:r>
            <a:r>
              <a:rPr lang="en-GB" dirty="0"/>
              <a:t>Show </a:t>
            </a:r>
            <a:r>
              <a:rPr lang="en-GB" dirty="0" err="1" smtClean="0"/>
              <a:t>WhenAll</a:t>
            </a:r>
            <a:r>
              <a:rPr lang="en-GB" baseline="0" dirty="0" smtClean="0"/>
              <a:t> and then the </a:t>
            </a:r>
            <a:r>
              <a:rPr lang="en-GB" dirty="0" smtClean="0"/>
              <a:t>throttling </a:t>
            </a:r>
            <a:r>
              <a:rPr lang="en-GB" baseline="0" dirty="0" smtClean="0"/>
              <a:t>pattern using examples from </a:t>
            </a:r>
            <a:r>
              <a:rPr lang="en-GB" baseline="0" dirty="0"/>
              <a:t>Stephen </a:t>
            </a:r>
            <a:r>
              <a:rPr lang="en-GB" baseline="0" dirty="0" err="1" smtClean="0"/>
              <a:t>Toub</a:t>
            </a:r>
            <a:r>
              <a:rPr lang="en-GB" baseline="0" dirty="0" smtClean="0"/>
              <a:t> whitepaper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297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Task-based Asynchronous Pattern white paper from Stephen </a:t>
            </a:r>
            <a:r>
              <a:rPr lang="en-GB" dirty="0" err="1"/>
              <a:t>Toub</a:t>
            </a:r>
            <a:r>
              <a:rPr lang="en-GB" dirty="0"/>
              <a:t>,</a:t>
            </a:r>
            <a:r>
              <a:rPr lang="en-GB" baseline="0" dirty="0"/>
              <a:t> from February 2012 is still a valid source of patterns for using </a:t>
            </a:r>
            <a:r>
              <a:rPr lang="en-GB" baseline="0" dirty="0" err="1"/>
              <a:t>async</a:t>
            </a:r>
            <a:r>
              <a:rPr lang="en-GB" baseline="0" dirty="0"/>
              <a:t> … await correctly.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785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 </a:t>
            </a:r>
            <a:r>
              <a:rPr lang="en-GB" dirty="0" smtClean="0"/>
              <a:t>2, Part 2 </a:t>
            </a:r>
            <a:r>
              <a:rPr lang="en-GB" dirty="0"/>
              <a:t>– Show </a:t>
            </a:r>
            <a:r>
              <a:rPr lang="en-GB" dirty="0" err="1" smtClean="0"/>
              <a:t>WhenAny</a:t>
            </a:r>
            <a:r>
              <a:rPr lang="en-GB" dirty="0" smtClean="0"/>
              <a:t> first wins without cancellation, </a:t>
            </a:r>
            <a:r>
              <a:rPr lang="en-GB" baseline="0" dirty="0" smtClean="0"/>
              <a:t>and then use the cancellation, </a:t>
            </a:r>
            <a:r>
              <a:rPr lang="en-GB" baseline="0" dirty="0" err="1" smtClean="0"/>
              <a:t>EarlyBailout</a:t>
            </a:r>
            <a:r>
              <a:rPr lang="en-GB" baseline="0" dirty="0" smtClean="0"/>
              <a:t> pattern in Stephen </a:t>
            </a:r>
            <a:r>
              <a:rPr lang="en-GB" baseline="0" dirty="0" err="1" smtClean="0"/>
              <a:t>Toub</a:t>
            </a:r>
            <a:r>
              <a:rPr lang="en-GB" baseline="0" dirty="0" smtClean="0"/>
              <a:t> whitepaper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925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 </a:t>
            </a:r>
            <a:r>
              <a:rPr lang="en-GB" dirty="0" smtClean="0"/>
              <a:t>3 </a:t>
            </a:r>
            <a:r>
              <a:rPr lang="en-GB" dirty="0"/>
              <a:t>– </a:t>
            </a:r>
            <a:r>
              <a:rPr lang="en-GB" dirty="0" smtClean="0"/>
              <a:t>Visual Studio Code sample swallowing exceptions</a:t>
            </a:r>
            <a:r>
              <a:rPr lang="en-GB" baseline="0" dirty="0" smtClean="0"/>
              <a:t> in Async methods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91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Clearly TPL </a:t>
            </a:r>
            <a:r>
              <a:rPr lang="en-GB" baseline="0" dirty="0" smtClean="0"/>
              <a:t>(Task Parallel Library) </a:t>
            </a:r>
            <a:r>
              <a:rPr lang="en-GB" dirty="0" smtClean="0"/>
              <a:t>is what</a:t>
            </a:r>
            <a:r>
              <a:rPr lang="en-GB" baseline="0" dirty="0" smtClean="0"/>
              <a:t> handles </a:t>
            </a:r>
            <a:r>
              <a:rPr lang="en-GB" baseline="0" dirty="0" err="1" smtClean="0"/>
              <a:t>async</a:t>
            </a:r>
            <a:r>
              <a:rPr lang="en-GB" baseline="0" dirty="0" smtClean="0"/>
              <a:t> … await too, but if you want to go beyond that simple co-operative sharing model the TPL provides lower level thread handling.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446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</a:t>
            </a:r>
            <a:r>
              <a:rPr lang="en-GB" baseline="0" dirty="0" smtClean="0"/>
              <a:t> introduction document is again written by Stephen </a:t>
            </a:r>
            <a:r>
              <a:rPr lang="en-GB" baseline="0" dirty="0" err="1" smtClean="0"/>
              <a:t>Toub</a:t>
            </a:r>
            <a:r>
              <a:rPr lang="en-GB" baseline="0" dirty="0" smtClean="0"/>
              <a:t> and </a:t>
            </a:r>
            <a:r>
              <a:rPr lang="en-GB" i="1" baseline="0" dirty="0" smtClean="0"/>
              <a:t>precedes</a:t>
            </a:r>
            <a:r>
              <a:rPr lang="en-GB" i="0" baseline="0" dirty="0" smtClean="0"/>
              <a:t> the </a:t>
            </a:r>
            <a:r>
              <a:rPr lang="en-GB" i="0" baseline="0" dirty="0" err="1" smtClean="0"/>
              <a:t>async</a:t>
            </a:r>
            <a:r>
              <a:rPr lang="en-GB" i="0" baseline="0" dirty="0" smtClean="0"/>
              <a:t> … await patterns document by almost a year.  </a:t>
            </a:r>
          </a:p>
          <a:p>
            <a:endParaRPr lang="en-GB" i="0" baseline="0" dirty="0" smtClean="0"/>
          </a:p>
          <a:p>
            <a:r>
              <a:rPr lang="en-GB" i="0" baseline="0" dirty="0" smtClean="0"/>
              <a:t>TPL Dataflow has been around since 2011.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755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The Actor based model was first described in 1973, and by 1973 the white paper, </a:t>
            </a:r>
            <a:r>
              <a:rPr lang="en-GB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Laws for Communicating Parallel Processes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was published discussing an Actor based pattern for handling concurrency </a:t>
            </a:r>
            <a:r>
              <a:rPr lang="en-GB" baseline="0" dirty="0" smtClean="0"/>
              <a:t>- http://en.wikipedia.org/wiki/Actor_model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382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The Actor based model was first described in 1973, and by 1973 the white paper, </a:t>
            </a:r>
            <a:r>
              <a:rPr lang="en-GB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Laws for Communicating Parallel Processes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was published discussing an Actor based pattern for handling concurrency </a:t>
            </a:r>
            <a:r>
              <a:rPr lang="en-GB" baseline="0" dirty="0" smtClean="0"/>
              <a:t>- http://en.wikipedia.org/wiki/Actor_model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588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557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From 1977 paper:</a:t>
            </a:r>
          </a:p>
          <a:p>
            <a:endParaRPr lang="en-GB" baseline="0" dirty="0" smtClean="0"/>
          </a:p>
          <a:p>
            <a:r>
              <a:rPr lang="en-GB" baseline="0" dirty="0" smtClean="0"/>
              <a:t>' A crude analogy from physics may make activation more clear.</a:t>
            </a:r>
          </a:p>
          <a:p>
            <a:endParaRPr lang="en-GB" baseline="0" dirty="0" smtClean="0"/>
          </a:p>
          <a:p>
            <a:r>
              <a:rPr lang="en-GB" baseline="0" dirty="0" smtClean="0"/>
              <a:t>A photon (message) is received by an atom (target) which puts it into an</a:t>
            </a:r>
          </a:p>
          <a:p>
            <a:r>
              <a:rPr lang="en-GB" baseline="0" dirty="0" smtClean="0"/>
              <a:t>excited state. After a while, the atom gives off one or more photons and returns to its ground state.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These emitted photons may then be received by other atoms, and these secondary events are said to</a:t>
            </a:r>
          </a:p>
          <a:p>
            <a:r>
              <a:rPr lang="en-GB" baseline="0" dirty="0" smtClean="0"/>
              <a:t>be activated by the first event.'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169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Lego </a:t>
            </a:r>
            <a:r>
              <a:rPr lang="en-GB" dirty="0" err="1"/>
              <a:t>minifig</a:t>
            </a:r>
            <a:r>
              <a:rPr lang="en-GB" dirty="0"/>
              <a:t> Huddle architect courtesy of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Betsy Weber,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dirty="0"/>
              <a:t>of </a:t>
            </a:r>
            <a:r>
              <a:rPr lang="en-GB" dirty="0" err="1"/>
              <a:t>TechSmith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Richmond Park</a:t>
            </a:r>
            <a:r>
              <a:rPr lang="en-GB" baseline="0" dirty="0"/>
              <a:t> – First foray on new road bike, July 2016.</a:t>
            </a:r>
          </a:p>
          <a:p>
            <a:endParaRPr lang="en-GB" baseline="0" dirty="0"/>
          </a:p>
          <a:p>
            <a:r>
              <a:rPr lang="en-GB" baseline="0" dirty="0"/>
              <a:t>Egg and Spoon Race – </a:t>
            </a:r>
            <a:r>
              <a:rPr lang="en-GB" baseline="0" dirty="0" err="1"/>
              <a:t>Blists</a:t>
            </a:r>
            <a:r>
              <a:rPr lang="en-GB" baseline="0" dirty="0"/>
              <a:t> Hill Victorian Town, Ironbridge Gorge Museums, Ironbridge, UK.</a:t>
            </a:r>
          </a:p>
          <a:p>
            <a:r>
              <a:rPr lang="en-GB" dirty="0"/>
              <a:t>http://www.ironbridge.org.uk/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131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From 1977 paper:</a:t>
            </a:r>
          </a:p>
          <a:p>
            <a:endParaRPr lang="en-GB" baseline="0" dirty="0" smtClean="0"/>
          </a:p>
          <a:p>
            <a:r>
              <a:rPr lang="en-GB" baseline="0" dirty="0" smtClean="0"/>
              <a:t>' A crude analogy from physics may make activation more clear.</a:t>
            </a:r>
          </a:p>
          <a:p>
            <a:endParaRPr lang="en-GB" baseline="0" dirty="0" smtClean="0"/>
          </a:p>
          <a:p>
            <a:r>
              <a:rPr lang="en-GB" baseline="0" dirty="0" smtClean="0"/>
              <a:t>A photon (message) is received by an atom (target) which puts it into an</a:t>
            </a:r>
          </a:p>
          <a:p>
            <a:r>
              <a:rPr lang="en-GB" baseline="0" dirty="0" smtClean="0"/>
              <a:t>excited state. After a while, the atom gives off one or more photons and returns to its ground state.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These emitted photons may then be received by other atoms, and these secondary events are said to</a:t>
            </a:r>
          </a:p>
          <a:p>
            <a:r>
              <a:rPr lang="en-GB" baseline="0" smtClean="0"/>
              <a:t>be activated by the first event.'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663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 </a:t>
            </a:r>
            <a:r>
              <a:rPr lang="en-GB" dirty="0" smtClean="0"/>
              <a:t>4,</a:t>
            </a:r>
            <a:r>
              <a:rPr lang="en-GB" baseline="0" dirty="0" smtClean="0"/>
              <a:t> Part 1</a:t>
            </a:r>
            <a:r>
              <a:rPr lang="en-GB" dirty="0" smtClean="0"/>
              <a:t> </a:t>
            </a:r>
            <a:r>
              <a:rPr lang="en-GB" dirty="0"/>
              <a:t>– </a:t>
            </a:r>
            <a:r>
              <a:rPr lang="en-GB" dirty="0" smtClean="0"/>
              <a:t>Simple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ActionBlock</a:t>
            </a:r>
            <a:r>
              <a:rPr lang="en-GB" baseline="0" dirty="0" smtClean="0"/>
              <a:t>, then change threading to 4 to demonstrate multi threading added as a configuration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388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921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86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 </a:t>
            </a:r>
            <a:r>
              <a:rPr lang="en-GB" dirty="0" smtClean="0"/>
              <a:t>4, Part 2 </a:t>
            </a:r>
            <a:r>
              <a:rPr lang="en-GB" dirty="0"/>
              <a:t>– </a:t>
            </a:r>
            <a:r>
              <a:rPr lang="en-GB" dirty="0" err="1" smtClean="0"/>
              <a:t>TransformBlock</a:t>
            </a:r>
            <a:r>
              <a:rPr lang="en-GB" baseline="0" dirty="0" smtClean="0"/>
              <a:t> sample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254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503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 </a:t>
            </a:r>
            <a:r>
              <a:rPr lang="en-GB" dirty="0" smtClean="0"/>
              <a:t>4, Part 3 </a:t>
            </a:r>
            <a:r>
              <a:rPr lang="en-GB" dirty="0"/>
              <a:t>– </a:t>
            </a:r>
            <a:r>
              <a:rPr lang="en-GB" dirty="0" err="1" smtClean="0"/>
              <a:t>TransformManyBlock</a:t>
            </a:r>
            <a:r>
              <a:rPr lang="en-GB" baseline="0" dirty="0" smtClean="0"/>
              <a:t> sample  (if time)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140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063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Thread safe collections</a:t>
            </a:r>
          </a:p>
          <a:p>
            <a:r>
              <a:rPr lang="en-GB" dirty="0" smtClean="0"/>
              <a:t>https://msdn.microsoft.com/en-us/library/dd997305(v=vs.110).aspx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5646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393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Dragon Boat Racing down the Thames.</a:t>
            </a:r>
          </a:p>
          <a:p>
            <a:endParaRPr lang="en-GB" dirty="0" smtClean="0"/>
          </a:p>
          <a:p>
            <a:r>
              <a:rPr lang="en-GB" dirty="0" smtClean="0"/>
              <a:t>Back Off 2016,</a:t>
            </a:r>
            <a:r>
              <a:rPr lang="en-GB" baseline="0" dirty="0" smtClean="0"/>
              <a:t> raising money for Macmillan Cancer Support.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JP Morgan run –</a:t>
            </a:r>
            <a:r>
              <a:rPr lang="en-GB" baseline="0" dirty="0" smtClean="0"/>
              <a:t> 5.6km </a:t>
            </a:r>
            <a:r>
              <a:rPr lang="en-GB" baseline="0" smtClean="0"/>
              <a:t>around Battersea Park.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542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Async</a:t>
            </a:r>
            <a:r>
              <a:rPr lang="en-GB" baseline="0" dirty="0" smtClean="0"/>
              <a:t> C# 5.0 – Patters for Real World Use  (it was misspelt when uploaded)</a:t>
            </a:r>
          </a:p>
          <a:p>
            <a:endParaRPr lang="en-GB" baseline="0" dirty="0" smtClean="0"/>
          </a:p>
          <a:p>
            <a:r>
              <a:rPr lang="en-GB" baseline="0" dirty="0" smtClean="0"/>
              <a:t>An Actor’s Life For 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985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Images:</a:t>
            </a:r>
          </a:p>
          <a:p>
            <a:endParaRPr lang="en-GB" dirty="0"/>
          </a:p>
          <a:p>
            <a:r>
              <a:rPr lang="en-GB" dirty="0"/>
              <a:t>© Microsoft – dinosaurs</a:t>
            </a:r>
            <a:r>
              <a:rPr lang="en-GB" baseline="0" dirty="0"/>
              <a:t> disappeared when Windows 7 arrived.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62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Is your system constrained by I/O – waiting for things to happen that you do not control?</a:t>
            </a:r>
            <a:endParaRPr lang="en-GB" dirty="0" smtClean="0"/>
          </a:p>
          <a:p>
            <a:endParaRPr lang="en-GB" baseline="0" dirty="0"/>
          </a:p>
          <a:p>
            <a:r>
              <a:rPr lang="en-GB" baseline="0" dirty="0"/>
              <a:t>-or-</a:t>
            </a:r>
          </a:p>
          <a:p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Is your system constrained</a:t>
            </a:r>
            <a:r>
              <a:rPr lang="en-GB" baseline="0" dirty="0" smtClean="0"/>
              <a:t> by processing power – CPU bound, where you have control?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670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29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 1 – Windows form application, show locked UI versus non locked UI.  Oh,</a:t>
            </a:r>
            <a:r>
              <a:rPr lang="en-GB" baseline="0" dirty="0"/>
              <a:t> and that if you don’t disable the button you can be in trouble.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748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 have work that</a:t>
            </a:r>
            <a:r>
              <a:rPr lang="en-GB" baseline="0" dirty="0"/>
              <a:t> is 90% I/O and 10% CPU then you might not want to create 100’s of Task and then do an await on </a:t>
            </a:r>
            <a:r>
              <a:rPr lang="en-GB" baseline="0" dirty="0" err="1"/>
              <a:t>Tasks.WhenAll</a:t>
            </a:r>
            <a:r>
              <a:rPr lang="en-GB" baseline="0" dirty="0"/>
              <a:t>, </a:t>
            </a:r>
            <a:r>
              <a:rPr lang="en-GB" baseline="0" dirty="0" smtClean="0"/>
              <a:t>as you </a:t>
            </a:r>
            <a:r>
              <a:rPr lang="en-GB" baseline="0" dirty="0"/>
              <a:t>may find your server struggling to cope.</a:t>
            </a:r>
          </a:p>
          <a:p>
            <a:endParaRPr lang="en-GB" baseline="0" dirty="0"/>
          </a:p>
          <a:p>
            <a:r>
              <a:rPr lang="en-GB" baseline="0" dirty="0"/>
              <a:t>Images: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Department of Control Engineering at Prague’s Czech Technical University</a:t>
            </a:r>
          </a:p>
          <a:p>
            <a:endParaRPr lang="en-GB" dirty="0"/>
          </a:p>
          <a:p>
            <a:r>
              <a:rPr lang="en-GB" dirty="0"/>
              <a:t>http://phys.org/news/2011-06-robot-balls-video.html</a:t>
            </a:r>
          </a:p>
          <a:p>
            <a:endParaRPr lang="en-GB" dirty="0"/>
          </a:p>
          <a:p>
            <a:r>
              <a:rPr lang="en-GB" dirty="0"/>
              <a:t>See it in slow motion on YouTube - https://www.youtube.com/watch?v=9asDO_1A27U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10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Task-based Asynchronous Pattern white paper from Stephen </a:t>
            </a:r>
            <a:r>
              <a:rPr lang="en-GB" dirty="0" err="1"/>
              <a:t>Toub</a:t>
            </a:r>
            <a:r>
              <a:rPr lang="en-GB" dirty="0"/>
              <a:t>,</a:t>
            </a:r>
            <a:r>
              <a:rPr lang="en-GB" baseline="0" dirty="0"/>
              <a:t> from February 2012 is still a valid source of patterns for using </a:t>
            </a:r>
            <a:r>
              <a:rPr lang="en-GB" baseline="0" dirty="0" err="1"/>
              <a:t>async</a:t>
            </a:r>
            <a:r>
              <a:rPr lang="en-GB" baseline="0" dirty="0"/>
              <a:t> … await correctly.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9C49D-BA6F-4695-93F7-B65354158EE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537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175B4"/>
              </a:solidFill>
              <a:latin typeface="+mn-lt"/>
            </a:endParaRPr>
          </a:p>
        </p:txBody>
      </p:sp>
      <p:pic>
        <p:nvPicPr>
          <p:cNvPr id="18" name="Picture 17" descr="hudle_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510" y="2085555"/>
            <a:ext cx="7298388" cy="189978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4592" y="4915199"/>
            <a:ext cx="9490052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Type title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12192000" cy="613954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175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91818" y="1319077"/>
            <a:ext cx="8307572" cy="5036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huddle.com</a:t>
            </a:r>
          </a:p>
          <a:p>
            <a:endParaRPr lang="en-US" sz="2933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933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@huddle</a:t>
            </a:r>
          </a:p>
          <a:p>
            <a:endParaRPr lang="en-US" sz="2933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933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5333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5333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5333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 userDrawn="1"/>
        </p:nvSpPr>
        <p:spPr bwMode="auto">
          <a:xfrm>
            <a:off x="8647515" y="183537"/>
            <a:ext cx="3244427" cy="1045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121920" tIns="60960" rIns="121920" bIns="60960" anchor="t" anchorCtr="0">
            <a:spAutoFit/>
          </a:bodyPr>
          <a:lstStyle/>
          <a:p>
            <a:pPr algn="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933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London</a:t>
            </a:r>
            <a:endParaRPr lang="en-GB" sz="933" dirty="0">
              <a:solidFill>
                <a:srgbClr val="55616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933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933" baseline="300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nd</a:t>
            </a:r>
            <a:r>
              <a:rPr lang="en-US" sz="933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Floor, Aldgate Tower</a:t>
            </a:r>
            <a:endParaRPr lang="en-GB" sz="933" dirty="0">
              <a:solidFill>
                <a:srgbClr val="55616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933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 Leman Street</a:t>
            </a:r>
            <a:endParaRPr lang="en-GB" sz="933" dirty="0">
              <a:solidFill>
                <a:srgbClr val="55616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933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London, E1 8FA</a:t>
            </a:r>
            <a:endParaRPr lang="en-GB" sz="933" dirty="0">
              <a:solidFill>
                <a:srgbClr val="55616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8647515" y="3935113"/>
            <a:ext cx="3244427" cy="1045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121920" tIns="60960" rIns="121920" bIns="60960" anchor="t" anchorCtr="0">
            <a:spAutoFit/>
          </a:bodyPr>
          <a:lstStyle/>
          <a:p>
            <a:pPr algn="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933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New York</a:t>
            </a:r>
            <a:endParaRPr lang="en-GB" sz="933" dirty="0">
              <a:solidFill>
                <a:srgbClr val="55616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933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315 W 36</a:t>
            </a:r>
            <a:r>
              <a:rPr lang="en-US" sz="933" baseline="300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</a:t>
            </a:r>
            <a:r>
              <a:rPr lang="en-US" sz="933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Street</a:t>
            </a:r>
            <a:endParaRPr lang="en-GB" sz="933" dirty="0">
              <a:solidFill>
                <a:srgbClr val="55616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933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New York</a:t>
            </a:r>
            <a:endParaRPr lang="en-GB" sz="933" dirty="0">
              <a:solidFill>
                <a:srgbClr val="55616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933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NY, 10018</a:t>
            </a:r>
            <a:endParaRPr lang="en-GB" sz="933" dirty="0">
              <a:solidFill>
                <a:srgbClr val="55616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 userDrawn="1"/>
        </p:nvSpPr>
        <p:spPr bwMode="auto">
          <a:xfrm>
            <a:off x="8647515" y="2684588"/>
            <a:ext cx="3244427" cy="1045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121920" tIns="60960" rIns="121920" bIns="60960" anchor="t" anchorCtr="0">
            <a:spAutoFit/>
          </a:bodyPr>
          <a:lstStyle/>
          <a:p>
            <a:pPr algn="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933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Washington DC</a:t>
            </a:r>
            <a:endParaRPr lang="en-GB" sz="933" dirty="0">
              <a:solidFill>
                <a:srgbClr val="55616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933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7910 Woodmont Avenue #1250</a:t>
            </a:r>
            <a:endParaRPr lang="en-GB" sz="933" dirty="0">
              <a:solidFill>
                <a:srgbClr val="55616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933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Bethesda</a:t>
            </a:r>
            <a:endParaRPr lang="en-GB" sz="933" dirty="0">
              <a:solidFill>
                <a:srgbClr val="55616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933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MD, 20814</a:t>
            </a:r>
            <a:endParaRPr lang="en-GB" sz="933" dirty="0">
              <a:solidFill>
                <a:srgbClr val="55616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 userDrawn="1"/>
        </p:nvSpPr>
        <p:spPr bwMode="auto">
          <a:xfrm>
            <a:off x="8647515" y="1434062"/>
            <a:ext cx="3244427" cy="1045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121920" tIns="60960" rIns="121920" bIns="60960" anchor="t" anchorCtr="0">
            <a:spAutoFit/>
          </a:bodyPr>
          <a:lstStyle/>
          <a:p>
            <a:pPr algn="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933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San Francisco</a:t>
            </a:r>
            <a:endParaRPr lang="en-GB" sz="933" dirty="0">
              <a:solidFill>
                <a:srgbClr val="55616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933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835 Howard Street, 3</a:t>
            </a:r>
            <a:r>
              <a:rPr lang="en-US" sz="933" baseline="300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rd</a:t>
            </a:r>
            <a:r>
              <a:rPr lang="en-US" sz="933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Floor</a:t>
            </a:r>
            <a:endParaRPr lang="en-GB" sz="933" dirty="0">
              <a:solidFill>
                <a:srgbClr val="55616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933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San Francisco</a:t>
            </a:r>
            <a:endParaRPr lang="en-GB" sz="933" dirty="0">
              <a:solidFill>
                <a:srgbClr val="55616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933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CA, 94103</a:t>
            </a:r>
            <a:endParaRPr lang="en-GB" sz="933" dirty="0">
              <a:solidFill>
                <a:srgbClr val="55616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24358" y="6406886"/>
            <a:ext cx="9268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kern="1200" dirty="0">
                <a:solidFill>
                  <a:schemeClr val="lt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Ninian Solutions Ltd (trading as Huddle) is registered in England &amp; Wales at</a:t>
            </a:r>
            <a:r>
              <a:rPr lang="en-US" sz="500" kern="1200" baseline="0" dirty="0">
                <a:solidFill>
                  <a:schemeClr val="lt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500" kern="1200" dirty="0">
                <a:solidFill>
                  <a:schemeClr val="lt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Aldgate Tower,</a:t>
            </a:r>
            <a:r>
              <a:rPr lang="en-US" sz="500" kern="1200" baseline="0" dirty="0">
                <a:solidFill>
                  <a:schemeClr val="lt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 Leman Street</a:t>
            </a:r>
            <a:r>
              <a:rPr lang="en-US" sz="500" kern="1200" dirty="0">
                <a:solidFill>
                  <a:schemeClr val="lt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London, UK (company number 05777111) and its U.S subsidiary Huddle </a:t>
            </a:r>
            <a:r>
              <a:rPr lang="en-US" sz="500" kern="1200" dirty="0" err="1">
                <a:solidFill>
                  <a:schemeClr val="lt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</a:t>
            </a:r>
            <a:r>
              <a:rPr lang="en-US" sz="500" kern="1200" dirty="0">
                <a:solidFill>
                  <a:schemeClr val="lt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a </a:t>
            </a:r>
            <a:r>
              <a:rPr lang="en-US" sz="500" kern="1200" dirty="0" err="1">
                <a:solidFill>
                  <a:schemeClr val="lt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Deleware</a:t>
            </a:r>
            <a:r>
              <a:rPr lang="en-US" sz="500" kern="1200" dirty="0">
                <a:solidFill>
                  <a:schemeClr val="lt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Corporation, at 835 Howard Street, San Francisco, CA, U.S.</a:t>
            </a:r>
            <a:endParaRPr lang="en-GB" sz="500" kern="1200" dirty="0">
              <a:solidFill>
                <a:schemeClr val="lt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www.iconsdb.com/icons/preview/white/twitter-xx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05" y="2506479"/>
            <a:ext cx="475381" cy="47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 userDrawn="1"/>
        </p:nvGrpSpPr>
        <p:grpSpPr>
          <a:xfrm>
            <a:off x="9955271" y="1319077"/>
            <a:ext cx="1808175" cy="2538090"/>
            <a:chOff x="9773405" y="1319077"/>
            <a:chExt cx="1990042" cy="2538090"/>
          </a:xfrm>
        </p:grpSpPr>
        <p:cxnSp>
          <p:nvCxnSpPr>
            <p:cNvPr id="11" name="Straight Connector 10"/>
            <p:cNvCxnSpPr/>
            <p:nvPr userDrawn="1"/>
          </p:nvCxnSpPr>
          <p:spPr>
            <a:xfrm flipH="1">
              <a:off x="9773405" y="1319077"/>
              <a:ext cx="1990042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H="1">
              <a:off x="9773405" y="3857167"/>
              <a:ext cx="1990042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H="1">
              <a:off x="9773405" y="2558902"/>
              <a:ext cx="1990042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9041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39" y="365125"/>
            <a:ext cx="10838161" cy="8861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39" y="1575685"/>
            <a:ext cx="6943939" cy="4330102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professional-servic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497" y="1695361"/>
            <a:ext cx="3261650" cy="32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8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Body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639" y="365125"/>
            <a:ext cx="10838161" cy="8861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39" y="1575685"/>
            <a:ext cx="10838161" cy="4330102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4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Text &amp;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639" y="365125"/>
            <a:ext cx="10838161" cy="8861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40" y="1575685"/>
            <a:ext cx="5252644" cy="4330102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153293" y="1575685"/>
            <a:ext cx="5200507" cy="43301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0157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/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12192000" cy="613954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175B4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639" y="1278223"/>
            <a:ext cx="9088997" cy="299814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4400" b="1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[Section Break or Text Block]</a:t>
            </a:r>
          </a:p>
        </p:txBody>
      </p:sp>
    </p:spTree>
    <p:extLst>
      <p:ext uri="{BB962C8B-B14F-4D97-AF65-F5344CB8AC3E}">
        <p14:creationId xmlns:p14="http://schemas.microsoft.com/office/powerpoint/2010/main" val="177992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/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233377" y="-808074"/>
            <a:ext cx="14162568" cy="8739962"/>
          </a:xfrm>
          <a:prstGeom prst="rect">
            <a:avLst/>
          </a:prstGeom>
          <a:solidFill>
            <a:schemeClr val="bg2">
              <a:lumMod val="1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175B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58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639" y="385011"/>
            <a:ext cx="10838161" cy="552077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[Text Block]</a:t>
            </a:r>
          </a:p>
        </p:txBody>
      </p:sp>
    </p:spTree>
    <p:extLst>
      <p:ext uri="{BB962C8B-B14F-4D97-AF65-F5344CB8AC3E}">
        <p14:creationId xmlns:p14="http://schemas.microsoft.com/office/powerpoint/2010/main" val="3747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ic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639" y="365125"/>
            <a:ext cx="10838161" cy="8861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39" y="1575685"/>
            <a:ext cx="10838161" cy="43301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595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-1"/>
            <a:ext cx="12192000" cy="61189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38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26163"/>
            <a:ext cx="12192000" cy="737932"/>
          </a:xfrm>
          <a:prstGeom prst="rect">
            <a:avLst/>
          </a:prstGeom>
          <a:solidFill>
            <a:srgbClr val="007DC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175B4"/>
              </a:solidFill>
              <a:latin typeface="+mn-lt"/>
            </a:endParaRPr>
          </a:p>
        </p:txBody>
      </p:sp>
      <p:pic>
        <p:nvPicPr>
          <p:cNvPr id="8" name="Picture 7" descr="huddle-white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064" y="6303558"/>
            <a:ext cx="1399011" cy="39194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04387" y="6478063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6849B42-4EA6-41E5-A56C-80B52EBA5943}" type="slidenum">
              <a:rPr lang="en-GB" sz="1200" smtClean="0">
                <a:solidFill>
                  <a:srgbClr val="FFFFFF"/>
                </a:solidFill>
                <a:latin typeface="+mn-lt"/>
              </a:rPr>
              <a:t>‹#›</a:t>
            </a:fld>
            <a:endParaRPr lang="en-GB" sz="12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04443" y="365126"/>
            <a:ext cx="10835869" cy="982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604443" y="1588169"/>
            <a:ext cx="10835869" cy="431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3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0" r:id="rId4"/>
    <p:sldLayoutId id="2147483661" r:id="rId5"/>
    <p:sldLayoutId id="2147483667" r:id="rId6"/>
    <p:sldLayoutId id="2147483666" r:id="rId7"/>
    <p:sldLayoutId id="2147483662" r:id="rId8"/>
    <p:sldLayoutId id="2147483663" r:id="rId9"/>
    <p:sldLayoutId id="214748366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34592" y="4915199"/>
            <a:ext cx="11481488" cy="165576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This is not the Async you are looking for …</a:t>
            </a:r>
          </a:p>
          <a:p>
            <a:endParaRPr lang="en-US" sz="2000" dirty="0"/>
          </a:p>
          <a:p>
            <a:pPr>
              <a:tabLst>
                <a:tab pos="11298238" algn="r"/>
              </a:tabLst>
            </a:pPr>
            <a:r>
              <a:rPr lang="en-US" sz="2000" dirty="0"/>
              <a:t>Liam Westley	</a:t>
            </a:r>
            <a:r>
              <a:rPr lang="en-US" sz="1600" dirty="0"/>
              <a:t>@</a:t>
            </a:r>
            <a:r>
              <a:rPr lang="en-US" sz="1600" dirty="0" err="1"/>
              <a:t>westleyl</a:t>
            </a:r>
            <a:endParaRPr lang="en-US" sz="2000" dirty="0"/>
          </a:p>
          <a:p>
            <a:pPr>
              <a:tabLst>
                <a:tab pos="11298238" algn="r"/>
              </a:tabLst>
            </a:pPr>
            <a:r>
              <a:rPr lang="en-US" sz="2000" dirty="0"/>
              <a:t>Application Architect, Huddle	</a:t>
            </a:r>
            <a:r>
              <a:rPr lang="en-US" sz="1600" dirty="0"/>
              <a:t>liam.westley@huddle.com</a:t>
            </a:r>
            <a:endParaRPr lang="en-US" dirty="0"/>
          </a:p>
        </p:txBody>
      </p:sp>
      <p:pic>
        <p:nvPicPr>
          <p:cNvPr id="3" name="coolsab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49635" y="34854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7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async</a:t>
            </a:r>
            <a:r>
              <a:rPr lang="en-GB" dirty="0"/>
              <a:t> … await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40" y="1931209"/>
            <a:ext cx="3378924" cy="366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3" y="1288098"/>
            <a:ext cx="5352255" cy="4281804"/>
          </a:xfrm>
          <a:ln w="28575">
            <a:solidFill>
              <a:srgbClr val="007DC5"/>
            </a:solidFill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80" y="1296805"/>
            <a:ext cx="5352255" cy="4281804"/>
          </a:xfrm>
          <a:prstGeom prst="rect">
            <a:avLst/>
          </a:prstGeom>
          <a:ln w="28575">
            <a:solidFill>
              <a:srgbClr val="007DC5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you sure you are only I/O bound?</a:t>
            </a:r>
          </a:p>
        </p:txBody>
      </p:sp>
    </p:spTree>
    <p:extLst>
      <p:ext uri="{BB962C8B-B14F-4D97-AF65-F5344CB8AC3E}">
        <p14:creationId xmlns:p14="http://schemas.microsoft.com/office/powerpoint/2010/main" val="80540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aync</a:t>
            </a:r>
            <a:r>
              <a:rPr lang="en-GB" dirty="0"/>
              <a:t> … await – patterns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39" y="1627937"/>
            <a:ext cx="10838161" cy="4330102"/>
          </a:xfrm>
        </p:spPr>
        <p:txBody>
          <a:bodyPr/>
          <a:lstStyle/>
          <a:p>
            <a:r>
              <a:rPr lang="en-GB" sz="2800" dirty="0"/>
              <a:t>The Task-based Asynchronous Pattern (search for TAP.docx)</a:t>
            </a:r>
          </a:p>
          <a:p>
            <a:pPr lvl="1"/>
            <a:endParaRPr lang="en-GB" sz="1400" dirty="0"/>
          </a:p>
          <a:p>
            <a:pPr lvl="1"/>
            <a:r>
              <a:rPr lang="en-GB" sz="2800" dirty="0"/>
              <a:t>Redundancy</a:t>
            </a:r>
          </a:p>
          <a:p>
            <a:pPr lvl="1"/>
            <a:r>
              <a:rPr lang="en-GB" sz="2800" dirty="0"/>
              <a:t>Interleaving</a:t>
            </a:r>
          </a:p>
          <a:p>
            <a:pPr lvl="1"/>
            <a:r>
              <a:rPr lang="en-GB" sz="2800" dirty="0"/>
              <a:t>Throttling</a:t>
            </a:r>
          </a:p>
          <a:p>
            <a:pPr lvl="1"/>
            <a:r>
              <a:rPr lang="en-GB" sz="2800" dirty="0"/>
              <a:t>Early Bailout</a:t>
            </a:r>
          </a:p>
          <a:p>
            <a:endParaRPr lang="en-GB" sz="2800" dirty="0"/>
          </a:p>
          <a:p>
            <a:r>
              <a:rPr lang="en-GB" sz="2800" dirty="0"/>
              <a:t>Your mileage may vary – consider </a:t>
            </a:r>
            <a:r>
              <a:rPr lang="en-GB" sz="2800" dirty="0" smtClean="0"/>
              <a:t>the specific problem </a:t>
            </a:r>
            <a:r>
              <a:rPr lang="en-GB" sz="2800" dirty="0"/>
              <a:t>you are tackling and whether you could use one of the above patterns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Throttling with </a:t>
            </a:r>
            <a:r>
              <a:rPr lang="en-GB" dirty="0" err="1"/>
              <a:t>async</a:t>
            </a:r>
            <a:r>
              <a:rPr lang="en-GB" dirty="0"/>
              <a:t> … await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40" y="1931209"/>
            <a:ext cx="3378924" cy="366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aync</a:t>
            </a:r>
            <a:r>
              <a:rPr lang="en-GB" dirty="0"/>
              <a:t> … await – </a:t>
            </a:r>
            <a:r>
              <a:rPr lang="en-GB" dirty="0" err="1" smtClean="0"/>
              <a:t>gotchas</a:t>
            </a:r>
            <a:r>
              <a:rPr lang="en-GB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39" y="1627937"/>
            <a:ext cx="10838161" cy="4330102"/>
          </a:xfrm>
        </p:spPr>
        <p:txBody>
          <a:bodyPr>
            <a:normAutofit lnSpcReduction="10000"/>
          </a:bodyPr>
          <a:lstStyle/>
          <a:p>
            <a:r>
              <a:rPr lang="en-GB" sz="2800" dirty="0" smtClean="0"/>
              <a:t>Always return a Task</a:t>
            </a:r>
          </a:p>
          <a:p>
            <a:pPr lvl="1"/>
            <a:r>
              <a:rPr lang="en-GB" sz="2600" dirty="0" smtClean="0"/>
              <a:t>Task or Task&lt;T&gt;</a:t>
            </a:r>
          </a:p>
          <a:p>
            <a:pPr lvl="1"/>
            <a:r>
              <a:rPr lang="en-GB" sz="2600" dirty="0" smtClean="0"/>
              <a:t>This allows a consumer to monitor state and handle exceptions</a:t>
            </a:r>
          </a:p>
          <a:p>
            <a:pPr lvl="1"/>
            <a:r>
              <a:rPr lang="en-GB" sz="2600" dirty="0" smtClean="0"/>
              <a:t>void is only acceptable in cases such as UI handlers</a:t>
            </a:r>
            <a:endParaRPr lang="en-GB" sz="2600" dirty="0"/>
          </a:p>
          <a:p>
            <a:r>
              <a:rPr lang="en-GB" sz="2800" dirty="0" smtClean="0"/>
              <a:t>Cancellation</a:t>
            </a:r>
          </a:p>
          <a:p>
            <a:pPr lvl="1"/>
            <a:r>
              <a:rPr lang="en-GB" sz="2600" dirty="0" smtClean="0"/>
              <a:t>Cancellation tokens are incredibly useful but are not magic</a:t>
            </a:r>
          </a:p>
          <a:p>
            <a:pPr lvl="1"/>
            <a:r>
              <a:rPr lang="en-GB" sz="2600" dirty="0" smtClean="0"/>
              <a:t>… however, once used they propagate </a:t>
            </a:r>
            <a:r>
              <a:rPr lang="en-GB" sz="2600" i="1" dirty="0" smtClean="0"/>
              <a:t>everywhere</a:t>
            </a:r>
            <a:endParaRPr lang="en-GB" sz="2800" dirty="0"/>
          </a:p>
          <a:p>
            <a:r>
              <a:rPr lang="en-GB" sz="2800" dirty="0" smtClean="0"/>
              <a:t>Exceptions</a:t>
            </a:r>
          </a:p>
          <a:p>
            <a:pPr lvl="1"/>
            <a:r>
              <a:rPr lang="en-GB" sz="2600" dirty="0" smtClean="0"/>
              <a:t>Async methods don’t throw exceptions …</a:t>
            </a:r>
          </a:p>
          <a:p>
            <a:r>
              <a:rPr lang="en-GB" sz="2800" dirty="0" smtClean="0"/>
              <a:t>Writing </a:t>
            </a:r>
            <a:r>
              <a:rPr lang="en-GB" sz="2800" dirty="0" err="1" smtClean="0"/>
              <a:t>DoSomethingAsync</a:t>
            </a:r>
            <a:r>
              <a:rPr lang="en-GB" sz="2800" dirty="0" smtClean="0"/>
              <a:t> does not make a method </a:t>
            </a:r>
            <a:r>
              <a:rPr lang="en-GB" sz="2800" dirty="0" err="1" smtClean="0"/>
              <a:t>async</a:t>
            </a:r>
            <a:r>
              <a:rPr lang="en-GB" sz="2800" dirty="0"/>
              <a:t>!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167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40" y="1931209"/>
            <a:ext cx="3378924" cy="3669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Cancellation with </a:t>
            </a:r>
            <a:r>
              <a:rPr lang="en-GB" dirty="0" err="1"/>
              <a:t>async</a:t>
            </a:r>
            <a:r>
              <a:rPr lang="en-GB" dirty="0"/>
              <a:t> … await</a:t>
            </a:r>
          </a:p>
        </p:txBody>
      </p:sp>
      <p:pic>
        <p:nvPicPr>
          <p:cNvPr id="5" name="GoodLuckYoureGoingToNeedIt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58042" y="333242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347825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40" y="1931209"/>
            <a:ext cx="3378924" cy="3669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Exceptions with </a:t>
            </a:r>
            <a:r>
              <a:rPr lang="en-GB" dirty="0" err="1"/>
              <a:t>async</a:t>
            </a:r>
            <a:r>
              <a:rPr lang="en-GB" dirty="0"/>
              <a:t> … await</a:t>
            </a:r>
          </a:p>
        </p:txBody>
      </p:sp>
      <p:pic>
        <p:nvPicPr>
          <p:cNvPr id="6" name="DoOrDoNotThereIsNoTry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44200" y="3766174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275510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TPL for CPU bound operations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85640" y="1575685"/>
            <a:ext cx="3743548" cy="4330102"/>
            <a:chOff x="1785640" y="1575685"/>
            <a:chExt cx="3743548" cy="433010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640" y="1575685"/>
              <a:ext cx="3743548" cy="3390912"/>
            </a:xfrm>
            <a:prstGeom prst="rect">
              <a:avLst/>
            </a:prstGeom>
            <a:ln w="28575">
              <a:solidFill>
                <a:srgbClr val="007DC5"/>
              </a:solidFill>
            </a:ln>
          </p:spPr>
        </p:pic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1785640" y="5290998"/>
              <a:ext cx="3743548" cy="6147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sz="2800" b="1" dirty="0" smtClean="0"/>
                <a:t>I/O Bound</a:t>
              </a:r>
              <a:endParaRPr lang="en-GB" sz="28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37866" y="1558019"/>
            <a:ext cx="4064001" cy="4347767"/>
            <a:chOff x="6637866" y="1558019"/>
            <a:chExt cx="4064001" cy="43477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7866" y="1558019"/>
              <a:ext cx="4064001" cy="3408578"/>
            </a:xfrm>
            <a:prstGeom prst="rect">
              <a:avLst/>
            </a:prstGeom>
            <a:ln w="28575">
              <a:solidFill>
                <a:srgbClr val="007DC5"/>
              </a:solidFill>
            </a:ln>
          </p:spPr>
        </p:pic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6637866" y="5290997"/>
              <a:ext cx="4064001" cy="6147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sz="2800" b="1" dirty="0" smtClean="0"/>
                <a:t>CPU Bound</a:t>
              </a:r>
              <a:endParaRPr lang="en-GB" sz="2800" b="1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486702" y="0"/>
            <a:ext cx="3743548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0000" b="1" dirty="0" smtClean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GB" sz="50000" dirty="0"/>
          </a:p>
        </p:txBody>
      </p:sp>
    </p:spTree>
    <p:extLst>
      <p:ext uri="{BB962C8B-B14F-4D97-AF65-F5344CB8AC3E}">
        <p14:creationId xmlns:p14="http://schemas.microsoft.com/office/powerpoint/2010/main" val="47247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TPL </a:t>
            </a:r>
            <a:r>
              <a:rPr lang="en-GB" dirty="0"/>
              <a:t>Dataflow – </a:t>
            </a:r>
            <a:r>
              <a:rPr lang="en-GB" dirty="0" smtClean="0"/>
              <a:t>in process Actor </a:t>
            </a:r>
            <a:r>
              <a:rPr lang="en-GB" dirty="0"/>
              <a:t>pattern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3000" dirty="0" smtClean="0"/>
              <a:t>TPL Dataflow library provides</a:t>
            </a:r>
            <a:endParaRPr lang="en-GB" sz="3000" dirty="0"/>
          </a:p>
          <a:p>
            <a:pPr lvl="1"/>
            <a:endParaRPr lang="en-GB" sz="1400" dirty="0"/>
          </a:p>
          <a:p>
            <a:pPr lvl="1"/>
            <a:r>
              <a:rPr lang="en-GB" sz="2800" dirty="0" smtClean="0"/>
              <a:t>Actor based pattern</a:t>
            </a:r>
          </a:p>
          <a:p>
            <a:pPr lvl="1"/>
            <a:r>
              <a:rPr lang="en-GB" sz="2800" dirty="0" smtClean="0"/>
              <a:t>In process; </a:t>
            </a:r>
            <a:r>
              <a:rPr lang="en-GB" sz="2600" dirty="0" smtClean="0"/>
              <a:t>for distributed Actors see Orleans or Akka.NET</a:t>
            </a:r>
            <a:endParaRPr lang="en-GB" sz="2600" dirty="0"/>
          </a:p>
          <a:p>
            <a:pPr lvl="1"/>
            <a:r>
              <a:rPr lang="en-GB" sz="2800" dirty="0" smtClean="0"/>
              <a:t>Explicit (and easy) multi threading</a:t>
            </a:r>
            <a:endParaRPr lang="en-GB" sz="2800" dirty="0"/>
          </a:p>
          <a:p>
            <a:pPr lvl="1"/>
            <a:r>
              <a:rPr lang="en-GB" sz="2800" dirty="0" smtClean="0"/>
              <a:t>Built in queuing of inputs and outputs</a:t>
            </a:r>
            <a:endParaRPr lang="en-GB" sz="2800" dirty="0"/>
          </a:p>
          <a:p>
            <a:pPr lvl="1"/>
            <a:r>
              <a:rPr lang="en-GB" sz="2800" dirty="0" smtClean="0"/>
              <a:t>Supports TPL idioms such as Task, </a:t>
            </a:r>
            <a:r>
              <a:rPr lang="en-GB" sz="2800" dirty="0" err="1" smtClean="0"/>
              <a:t>CancellationToken</a:t>
            </a:r>
            <a:endParaRPr lang="en-GB" sz="2800" dirty="0" smtClean="0"/>
          </a:p>
          <a:p>
            <a:pPr lvl="1"/>
            <a:r>
              <a:rPr lang="en-GB" sz="2800" dirty="0" smtClean="0"/>
              <a:t>Built in to .NET Core (or available as </a:t>
            </a:r>
            <a:r>
              <a:rPr lang="en-GB" sz="2800" dirty="0" err="1" smtClean="0"/>
              <a:t>NuGet</a:t>
            </a:r>
            <a:r>
              <a:rPr lang="en-GB" sz="2800" dirty="0" smtClean="0"/>
              <a:t> package)</a:t>
            </a:r>
          </a:p>
          <a:p>
            <a:pPr lvl="1"/>
            <a:endParaRPr lang="en-GB" sz="2800" dirty="0"/>
          </a:p>
          <a:p>
            <a:r>
              <a:rPr lang="en-GB" sz="3000" dirty="0" smtClean="0"/>
              <a:t>Search for ‘TPLDataflow.docx’</a:t>
            </a:r>
          </a:p>
          <a:p>
            <a:pPr lvl="1"/>
            <a:endParaRPr lang="en-GB" sz="280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095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</a:t>
            </a:r>
            <a:r>
              <a:rPr lang="en-GB" dirty="0"/>
              <a:t>little bit of history repeating …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200" dirty="0" smtClean="0"/>
              <a:t>The Actor model was described in a paper co-written by Carl Hewitt as early as 1973 - motivated by highly parallel computing, with 100’s or even 1000’s of individual processors, each with their own local memory and communications processor.</a:t>
            </a:r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GB" sz="3200" dirty="0" smtClean="0"/>
              <a:t>This maps well onto the modern multi-core and multi-threaded CPU architecture, which has reintroduced high levels of concurrency and the issues that entails.</a:t>
            </a:r>
          </a:p>
        </p:txBody>
      </p:sp>
    </p:spTree>
    <p:extLst>
      <p:ext uri="{BB962C8B-B14F-4D97-AF65-F5344CB8AC3E}">
        <p14:creationId xmlns:p14="http://schemas.microsoft.com/office/powerpoint/2010/main" val="155577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Liam Westley?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13" y="1692108"/>
            <a:ext cx="2629267" cy="4139588"/>
          </a:xfrm>
          <a:prstGeom prst="rect">
            <a:avLst/>
          </a:prstGeom>
          <a:ln w="28575">
            <a:solidFill>
              <a:srgbClr val="007DC5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88" y="1704971"/>
            <a:ext cx="3254271" cy="2230224"/>
          </a:xfrm>
          <a:prstGeom prst="rect">
            <a:avLst/>
          </a:prstGeom>
          <a:ln w="28575">
            <a:solidFill>
              <a:srgbClr val="007DC5"/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585365" y="5249643"/>
            <a:ext cx="1588553" cy="60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&lt; </a:t>
            </a:r>
            <a:r>
              <a:rPr lang="en-GB" sz="3200" dirty="0"/>
              <a:t>work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66016" y="1624576"/>
            <a:ext cx="2290783" cy="641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 baseline="0">
                <a:solidFill>
                  <a:srgbClr val="6BA3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baseline="0">
                <a:solidFill>
                  <a:srgbClr val="6BA3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rgbClr val="6BA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rgbClr val="6BA3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rgbClr val="6BA3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commute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422130" y="4470362"/>
            <a:ext cx="1588553" cy="60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 baseline="0">
                <a:solidFill>
                  <a:srgbClr val="6BA3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baseline="0">
                <a:solidFill>
                  <a:srgbClr val="6BA3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rgbClr val="6BA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rgbClr val="6BA3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rgbClr val="6BA3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 </a:t>
            </a:r>
            <a:r>
              <a:rPr lang="en-GB" sz="2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endParaRPr lang="en-GB" sz="22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968" y="3374245"/>
            <a:ext cx="3040547" cy="2460337"/>
          </a:xfrm>
          <a:prstGeom prst="rect">
            <a:avLst/>
          </a:prstGeom>
          <a:ln w="28575">
            <a:solidFill>
              <a:srgbClr val="007DC5"/>
            </a:solidFill>
          </a:ln>
        </p:spPr>
      </p:pic>
    </p:spTree>
    <p:extLst>
      <p:ext uri="{BB962C8B-B14F-4D97-AF65-F5344CB8AC3E}">
        <p14:creationId xmlns:p14="http://schemas.microsoft.com/office/powerpoint/2010/main" val="413570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2" fill="hold" nodeType="click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2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uild="p"/>
          <p:bldP spid="7" grpId="0" build="p"/>
          <p:bldP spid="8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uild="p"/>
          <p:bldP spid="7" grpId="0" build="p"/>
          <p:bldP spid="8" grpId="0" build="p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One of biggest blocks to multi threaded code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200" dirty="0" smtClean="0"/>
              <a:t>The issue with concurrent systems, and multiple threads of execution often centres around one key area.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4800" dirty="0" smtClean="0"/>
              <a:t>SHARED STATE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3200" dirty="0" smtClean="0"/>
              <a:t>If state is shared between different processes it is guaranteed to reduce the ability to handle concurrent tasks without blocking.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11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solution – the Actor model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15639" y="1627937"/>
            <a:ext cx="10838161" cy="4330102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Computations in the actor model are partial order of events</a:t>
            </a:r>
            <a:endParaRPr lang="en-GB" sz="1400" dirty="0" smtClean="0"/>
          </a:p>
          <a:p>
            <a:pPr lvl="1"/>
            <a:r>
              <a:rPr lang="en-GB" sz="2800" dirty="0" smtClean="0"/>
              <a:t>no longer a sequence of states</a:t>
            </a:r>
          </a:p>
          <a:p>
            <a:pPr lvl="1"/>
            <a:r>
              <a:rPr lang="en-GB" sz="2800" dirty="0" smtClean="0"/>
              <a:t>avoids sequential incremental changes to the global state of a system</a:t>
            </a:r>
          </a:p>
          <a:p>
            <a:pPr lvl="1"/>
            <a:r>
              <a:rPr lang="en-GB" sz="2800" dirty="0" smtClean="0"/>
              <a:t>with no global state being shared, the number cases in proofs is considerably reduced</a:t>
            </a:r>
          </a:p>
          <a:p>
            <a:pPr marL="457200" lvl="1" indent="0">
              <a:buNone/>
            </a:pPr>
            <a:endParaRPr lang="en-GB" sz="2800" dirty="0" smtClean="0"/>
          </a:p>
          <a:p>
            <a:r>
              <a:rPr lang="en-GB" sz="2800" dirty="0" err="1" smtClean="0"/>
              <a:t>Analyzing</a:t>
            </a:r>
            <a:r>
              <a:rPr lang="en-GB" sz="2800" dirty="0" smtClean="0"/>
              <a:t> a state model is really difficult</a:t>
            </a:r>
          </a:p>
          <a:p>
            <a:pPr lvl="1"/>
            <a:r>
              <a:rPr lang="en-GB" sz="2600" dirty="0" smtClean="0"/>
              <a:t>Combination of state models leads to state space explosion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444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solution – the Actor model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15639" y="1644870"/>
            <a:ext cx="10838161" cy="4330102"/>
          </a:xfrm>
        </p:spPr>
        <p:txBody>
          <a:bodyPr>
            <a:normAutofit/>
          </a:bodyPr>
          <a:lstStyle/>
          <a:p>
            <a:r>
              <a:rPr lang="en-GB" sz="2800" dirty="0"/>
              <a:t>A</a:t>
            </a:r>
            <a:r>
              <a:rPr lang="en-GB" sz="2800" dirty="0" smtClean="0"/>
              <a:t>void </a:t>
            </a:r>
            <a:r>
              <a:rPr lang="en-GB" sz="2800" dirty="0"/>
              <a:t>shared memory / shared </a:t>
            </a:r>
            <a:r>
              <a:rPr lang="en-GB" sz="2800" dirty="0" smtClean="0"/>
              <a:t>state</a:t>
            </a:r>
            <a:endParaRPr lang="en-GB" sz="1400" dirty="0" smtClean="0"/>
          </a:p>
          <a:p>
            <a:pPr lvl="1"/>
            <a:r>
              <a:rPr lang="en-GB" sz="2800" dirty="0" smtClean="0"/>
              <a:t>bind </a:t>
            </a:r>
            <a:r>
              <a:rPr lang="en-GB" sz="2800" dirty="0"/>
              <a:t>control and data into messages, or tokens</a:t>
            </a:r>
          </a:p>
          <a:p>
            <a:pPr lvl="1"/>
            <a:r>
              <a:rPr lang="en-GB" sz="2800" dirty="0"/>
              <a:t>process inputs, provide outputs</a:t>
            </a:r>
          </a:p>
          <a:p>
            <a:pPr lvl="1"/>
            <a:r>
              <a:rPr lang="en-GB" sz="2800" dirty="0"/>
              <a:t>say no to lock statements or thread state</a:t>
            </a:r>
          </a:p>
          <a:p>
            <a:pPr lvl="1"/>
            <a:r>
              <a:rPr lang="en-GB" sz="2800" dirty="0"/>
              <a:t>Information in an actor computation is intended to be transmitted by, and only by, </a:t>
            </a:r>
            <a:r>
              <a:rPr lang="en-GB" sz="2800" dirty="0" smtClean="0"/>
              <a:t>messages</a:t>
            </a:r>
          </a:p>
          <a:p>
            <a:r>
              <a:rPr lang="en-GB" sz="2800" dirty="0" smtClean="0"/>
              <a:t>No </a:t>
            </a:r>
            <a:r>
              <a:rPr lang="en-GB" sz="2800" dirty="0"/>
              <a:t>concept of broadcasting a </a:t>
            </a:r>
            <a:r>
              <a:rPr lang="en-GB" sz="2800" dirty="0" smtClean="0"/>
              <a:t>message</a:t>
            </a:r>
          </a:p>
          <a:p>
            <a:pPr lvl="1"/>
            <a:r>
              <a:rPr lang="en-GB" sz="2600" dirty="0" smtClean="0"/>
              <a:t>With </a:t>
            </a:r>
            <a:r>
              <a:rPr lang="en-GB" sz="2600" dirty="0"/>
              <a:t>no global state, we cannot have a well-defined concept of "every actor</a:t>
            </a:r>
            <a:r>
              <a:rPr lang="en-GB" sz="2600" dirty="0" smtClean="0"/>
              <a:t>"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388641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An implementation – TPL Dataflow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15639" y="1644870"/>
            <a:ext cx="10838161" cy="4330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D</a:t>
            </a:r>
            <a:r>
              <a:rPr lang="en-GB" sz="2800" dirty="0" smtClean="0"/>
              <a:t>ataflow uses </a:t>
            </a:r>
            <a:r>
              <a:rPr lang="en-GB" sz="2800" dirty="0"/>
              <a:t>a concept of </a:t>
            </a:r>
            <a:r>
              <a:rPr lang="en-GB" sz="2800" dirty="0" smtClean="0"/>
              <a:t>Blocks</a:t>
            </a:r>
            <a:r>
              <a:rPr lang="en-GB" sz="2800" dirty="0"/>
              <a:t>, which we can connect to one another to form a processing </a:t>
            </a:r>
            <a:r>
              <a:rPr lang="en-GB" sz="2800" dirty="0" smtClean="0"/>
              <a:t>pipeline</a:t>
            </a:r>
            <a:endParaRPr lang="en-GB" sz="1400" dirty="0" smtClean="0"/>
          </a:p>
          <a:p>
            <a:pPr lvl="1"/>
            <a:r>
              <a:rPr lang="en-GB" sz="2800" dirty="0" smtClean="0"/>
              <a:t>sources</a:t>
            </a:r>
            <a:r>
              <a:rPr lang="en-GB" sz="2800" dirty="0"/>
              <a:t>, targets and propagators (both a source and target)</a:t>
            </a:r>
          </a:p>
          <a:p>
            <a:pPr lvl="1"/>
            <a:r>
              <a:rPr lang="en-GB" sz="2800" dirty="0"/>
              <a:t>connect blocks together</a:t>
            </a:r>
          </a:p>
          <a:p>
            <a:pPr lvl="1"/>
            <a:r>
              <a:rPr lang="en-GB" sz="2800" dirty="0"/>
              <a:t>filtering</a:t>
            </a:r>
          </a:p>
          <a:p>
            <a:pPr lvl="1"/>
            <a:r>
              <a:rPr lang="en-GB" sz="2800" dirty="0"/>
              <a:t>completion, cancellation and exception </a:t>
            </a:r>
            <a:r>
              <a:rPr lang="en-GB" sz="2800" dirty="0" smtClean="0"/>
              <a:t>handling</a:t>
            </a:r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r>
              <a:rPr lang="en-GB" sz="2800" dirty="0" smtClean="0"/>
              <a:t>Abstracts </a:t>
            </a:r>
            <a:r>
              <a:rPr lang="en-GB" sz="2800" dirty="0"/>
              <a:t>the </a:t>
            </a:r>
            <a:r>
              <a:rPr lang="en-GB" sz="2800" dirty="0" smtClean="0"/>
              <a:t>message handling </a:t>
            </a:r>
            <a:r>
              <a:rPr lang="en-GB" sz="2800" dirty="0"/>
              <a:t>so that we focus on input and output parameters and configuring how blocks are connected</a:t>
            </a:r>
            <a:r>
              <a:rPr lang="en-GB" sz="2800" dirty="0" smtClean="0"/>
              <a:t>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3739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40" y="1931209"/>
            <a:ext cx="3378924" cy="3669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TPL Dataflow – </a:t>
            </a:r>
            <a:r>
              <a:rPr lang="en-GB" dirty="0" err="1" smtClean="0"/>
              <a:t>ActionBlock</a:t>
            </a:r>
            <a:r>
              <a:rPr lang="en-GB" dirty="0" smtClean="0"/>
              <a:t>&lt;T&gt;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16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 err="1" smtClean="0"/>
              <a:t>ActionBlock</a:t>
            </a:r>
            <a:r>
              <a:rPr lang="en-GB" dirty="0" smtClean="0"/>
              <a:t>&lt;T&gt;</a:t>
            </a:r>
            <a:endParaRPr lang="en-GB" dirty="0"/>
          </a:p>
        </p:txBody>
      </p:sp>
      <p:grpSp>
        <p:nvGrpSpPr>
          <p:cNvPr id="17" name="Group 16"/>
          <p:cNvGrpSpPr/>
          <p:nvPr/>
        </p:nvGrpSpPr>
        <p:grpSpPr>
          <a:xfrm>
            <a:off x="2485200" y="2319867"/>
            <a:ext cx="7082134" cy="2290274"/>
            <a:chOff x="2999656" y="2564904"/>
            <a:chExt cx="6053221" cy="1800200"/>
          </a:xfrm>
        </p:grpSpPr>
        <p:sp>
          <p:nvSpPr>
            <p:cNvPr id="18" name="Rectangle 17"/>
            <p:cNvSpPr/>
            <p:nvPr/>
          </p:nvSpPr>
          <p:spPr>
            <a:xfrm>
              <a:off x="4876413" y="2564904"/>
              <a:ext cx="4176464" cy="1800200"/>
            </a:xfrm>
            <a:prstGeom prst="rect">
              <a:avLst/>
            </a:prstGeom>
            <a:gradFill>
              <a:gsLst>
                <a:gs pos="0">
                  <a:srgbClr val="0089D0"/>
                </a:gs>
                <a:gs pos="100000">
                  <a:srgbClr val="00B0F0"/>
                </a:gs>
              </a:gsLst>
            </a:gradFill>
            <a:ln w="28575">
              <a:solidFill>
                <a:srgbClr val="007DC5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500" dirty="0" err="1" smtClean="0"/>
                <a:t>ActionBlock</a:t>
              </a:r>
              <a:endParaRPr lang="en-GB" sz="2500" dirty="0" smtClean="0"/>
            </a:p>
            <a:p>
              <a:pPr algn="ctr"/>
              <a:endParaRPr lang="en-GB" sz="2500" dirty="0" smtClean="0"/>
            </a:p>
            <a:p>
              <a:pPr algn="ctr"/>
              <a:endParaRPr lang="en-GB" sz="2500" dirty="0" smtClean="0"/>
            </a:p>
            <a:p>
              <a:pPr algn="ctr"/>
              <a:endParaRPr lang="en-GB" sz="2500" dirty="0"/>
            </a:p>
            <a:p>
              <a:pPr algn="ctr"/>
              <a:r>
                <a:rPr lang="en-GB" sz="2500" dirty="0"/>
                <a:t>DisplayMD5FromFileOnConsole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999656" y="3456700"/>
              <a:ext cx="1876757" cy="16609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433639" y="2943291"/>
              <a:ext cx="1007308" cy="943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rgbClr val="007DC5"/>
                  </a:solidFill>
                </a:rPr>
                <a:t>Post</a:t>
              </a:r>
            </a:p>
            <a:p>
              <a:pPr algn="ctr"/>
              <a:endParaRPr lang="en-GB" sz="2400" dirty="0" smtClean="0">
                <a:solidFill>
                  <a:srgbClr val="007DC5"/>
                </a:solidFill>
              </a:endParaRPr>
            </a:p>
            <a:p>
              <a:pPr algn="ctr"/>
              <a:r>
                <a:rPr lang="en-GB" sz="2400" dirty="0" err="1" smtClean="0">
                  <a:solidFill>
                    <a:srgbClr val="007DC5"/>
                  </a:solidFill>
                </a:rPr>
                <a:t>filepath</a:t>
              </a:r>
              <a:endParaRPr lang="en-GB" sz="1200" dirty="0">
                <a:solidFill>
                  <a:srgbClr val="007DC5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092437" y="3248980"/>
              <a:ext cx="1296144" cy="432048"/>
              <a:chOff x="5447928" y="3356992"/>
              <a:chExt cx="1296144" cy="43204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447928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663952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879976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096000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312024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528048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7678" y="3305297"/>
              <a:ext cx="333934" cy="319415"/>
            </a:xfrm>
            <a:prstGeom prst="rect">
              <a:avLst/>
            </a:prstGeom>
            <a:ln w="25400">
              <a:solidFill>
                <a:schemeClr val="tx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682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 err="1" smtClean="0"/>
              <a:t>TransformBlock</a:t>
            </a:r>
            <a:r>
              <a:rPr lang="en-GB" dirty="0" smtClean="0"/>
              <a:t>&lt;</a:t>
            </a:r>
            <a:r>
              <a:rPr lang="en-GB" dirty="0" err="1" smtClean="0"/>
              <a:t>TInput</a:t>
            </a:r>
            <a:r>
              <a:rPr lang="en-GB" dirty="0"/>
              <a:t>, </a:t>
            </a:r>
            <a:r>
              <a:rPr lang="en-GB" dirty="0" err="1"/>
              <a:t>TOutput</a:t>
            </a:r>
            <a:r>
              <a:rPr lang="en-GB" dirty="0" smtClean="0"/>
              <a:t>&gt;</a:t>
            </a:r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4008" y="2672915"/>
            <a:ext cx="5966858" cy="2013745"/>
            <a:chOff x="757341" y="2672916"/>
            <a:chExt cx="5334110" cy="1800200"/>
          </a:xfrm>
        </p:grpSpPr>
        <p:sp>
          <p:nvSpPr>
            <p:cNvPr id="16" name="Rectangle 15"/>
            <p:cNvSpPr/>
            <p:nvPr/>
          </p:nvSpPr>
          <p:spPr>
            <a:xfrm>
              <a:off x="2567608" y="2672916"/>
              <a:ext cx="3523843" cy="1800200"/>
            </a:xfrm>
            <a:prstGeom prst="rect">
              <a:avLst/>
            </a:prstGeom>
            <a:gradFill>
              <a:gsLst>
                <a:gs pos="0">
                  <a:srgbClr val="0089D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err="1" smtClean="0"/>
                <a:t>TransformBlock</a:t>
              </a:r>
              <a:endParaRPr lang="en-GB" sz="2400" dirty="0" smtClean="0"/>
            </a:p>
            <a:p>
              <a:pPr algn="ctr"/>
              <a:endParaRPr lang="en-GB" sz="2400" dirty="0" smtClean="0"/>
            </a:p>
            <a:p>
              <a:pPr algn="ctr"/>
              <a:endParaRPr lang="en-GB" sz="2400" dirty="0"/>
            </a:p>
            <a:p>
              <a:pPr algn="ctr"/>
              <a:r>
                <a:rPr lang="en-GB" sz="2400" dirty="0"/>
                <a:t>MD5WithFilename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01712" y="2984755"/>
              <a:ext cx="1053552" cy="1073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rgbClr val="007DC5"/>
                  </a:solidFill>
                </a:rPr>
                <a:t>Post</a:t>
              </a:r>
            </a:p>
            <a:p>
              <a:pPr algn="ctr"/>
              <a:endParaRPr lang="en-GB" sz="2400" dirty="0" smtClean="0">
                <a:solidFill>
                  <a:srgbClr val="007DC5"/>
                </a:solidFill>
              </a:endParaRPr>
            </a:p>
            <a:p>
              <a:pPr algn="ctr"/>
              <a:r>
                <a:rPr lang="en-GB" sz="2400" dirty="0" err="1" smtClean="0">
                  <a:solidFill>
                    <a:srgbClr val="007DC5"/>
                  </a:solidFill>
                </a:rPr>
                <a:t>filepath</a:t>
              </a:r>
              <a:endParaRPr lang="en-GB" sz="1200" dirty="0">
                <a:solidFill>
                  <a:srgbClr val="007DC5"/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783632" y="3356992"/>
              <a:ext cx="1296144" cy="432048"/>
              <a:chOff x="5447928" y="3356992"/>
              <a:chExt cx="1296144" cy="432048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5447928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663952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5879976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096000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312024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528048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4579283" y="3356992"/>
              <a:ext cx="1296144" cy="432048"/>
              <a:chOff x="5447928" y="3356992"/>
              <a:chExt cx="1296144" cy="432048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5447928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663952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879976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096000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312024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528048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>
              <a:off x="757341" y="3547360"/>
              <a:ext cx="1804749" cy="8305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5659404" y="2681221"/>
              <a:ext cx="418112" cy="303534"/>
            </a:xfrm>
            <a:prstGeom prst="rect">
              <a:avLst/>
            </a:prstGeom>
            <a:gradFill>
              <a:gsLst>
                <a:gs pos="0">
                  <a:srgbClr val="0089D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3867" y="3421613"/>
              <a:ext cx="333934" cy="319415"/>
            </a:xfrm>
            <a:prstGeom prst="rect">
              <a:avLst/>
            </a:prstGeom>
            <a:ln w="25400">
              <a:solidFill>
                <a:schemeClr val="tx2"/>
              </a:solidFill>
            </a:ln>
          </p:spPr>
        </p:pic>
      </p:grpSp>
      <p:grpSp>
        <p:nvGrpSpPr>
          <p:cNvPr id="47" name="Group 46"/>
          <p:cNvGrpSpPr/>
          <p:nvPr/>
        </p:nvGrpSpPr>
        <p:grpSpPr>
          <a:xfrm>
            <a:off x="6310410" y="2681221"/>
            <a:ext cx="5318391" cy="2013745"/>
            <a:chOff x="6893501" y="2681221"/>
            <a:chExt cx="4526542" cy="1800200"/>
          </a:xfrm>
        </p:grpSpPr>
        <p:sp>
          <p:nvSpPr>
            <p:cNvPr id="48" name="Rectangle 47"/>
            <p:cNvSpPr/>
            <p:nvPr/>
          </p:nvSpPr>
          <p:spPr>
            <a:xfrm>
              <a:off x="7896200" y="2681221"/>
              <a:ext cx="3523843" cy="1800200"/>
            </a:xfrm>
            <a:prstGeom prst="rect">
              <a:avLst/>
            </a:prstGeom>
            <a:gradFill>
              <a:gsLst>
                <a:gs pos="0">
                  <a:srgbClr val="0089D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err="1" smtClean="0"/>
                <a:t>ActionBlock</a:t>
              </a:r>
              <a:endParaRPr lang="en-GB" sz="2400" dirty="0" smtClean="0"/>
            </a:p>
            <a:p>
              <a:pPr algn="ctr"/>
              <a:endParaRPr lang="en-GB" sz="2400" dirty="0" smtClean="0"/>
            </a:p>
            <a:p>
              <a:pPr algn="ctr"/>
              <a:endParaRPr lang="en-GB" sz="2400" dirty="0"/>
            </a:p>
            <a:p>
              <a:pPr algn="ctr"/>
              <a:r>
                <a:rPr lang="en-GB" sz="2400" dirty="0"/>
                <a:t>DisplayMD5WithFilename</a:t>
              </a: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8112224" y="3339641"/>
              <a:ext cx="1296144" cy="432048"/>
              <a:chOff x="5447928" y="3356992"/>
              <a:chExt cx="1296144" cy="432048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5447928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663952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879976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096000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312024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528048" y="335699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0" name="Straight Arrow Connector 49"/>
            <p:cNvCxnSpPr>
              <a:stCxn id="16" idx="3"/>
              <a:endCxn id="48" idx="1"/>
            </p:cNvCxnSpPr>
            <p:nvPr/>
          </p:nvCxnSpPr>
          <p:spPr>
            <a:xfrm>
              <a:off x="6899789" y="3573896"/>
              <a:ext cx="996411" cy="7425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6893501" y="2953211"/>
              <a:ext cx="1003058" cy="1403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 err="1" smtClean="0">
                  <a:solidFill>
                    <a:srgbClr val="007DC5"/>
                  </a:solidFill>
                </a:rPr>
                <a:t>LinkTo</a:t>
              </a:r>
              <a:endParaRPr lang="en-GB" sz="2400" dirty="0" smtClean="0">
                <a:solidFill>
                  <a:srgbClr val="007DC5"/>
                </a:solidFill>
              </a:endParaRPr>
            </a:p>
            <a:p>
              <a:pPr algn="ctr"/>
              <a:endParaRPr lang="en-GB" sz="2400" dirty="0" smtClean="0">
                <a:solidFill>
                  <a:srgbClr val="007DC5"/>
                </a:solidFill>
              </a:endParaRPr>
            </a:p>
            <a:p>
              <a:pPr algn="ctr"/>
              <a:r>
                <a:rPr lang="en-GB" sz="2400" dirty="0" err="1">
                  <a:solidFill>
                    <a:srgbClr val="007DC5"/>
                  </a:solidFill>
                </a:rPr>
                <a:t>f</a:t>
              </a:r>
              <a:r>
                <a:rPr lang="en-GB" sz="2400" dirty="0" err="1" smtClean="0">
                  <a:solidFill>
                    <a:srgbClr val="007DC5"/>
                  </a:solidFill>
                </a:rPr>
                <a:t>ilepath</a:t>
              </a:r>
              <a:endParaRPr lang="en-GB" sz="2400" dirty="0" smtClean="0">
                <a:solidFill>
                  <a:srgbClr val="007DC5"/>
                </a:solidFill>
              </a:endParaRPr>
            </a:p>
            <a:p>
              <a:pPr algn="ctr"/>
              <a:r>
                <a:rPr lang="en-GB" sz="2400" dirty="0" smtClean="0">
                  <a:solidFill>
                    <a:srgbClr val="007DC5"/>
                  </a:solidFill>
                </a:rPr>
                <a:t>MD5</a:t>
              </a:r>
              <a:endParaRPr lang="en-GB" sz="1200" dirty="0">
                <a:solidFill>
                  <a:srgbClr val="007DC5"/>
                </a:solidFill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1971" y="3387652"/>
              <a:ext cx="333934" cy="319415"/>
            </a:xfrm>
            <a:prstGeom prst="rect">
              <a:avLst/>
            </a:prstGeom>
            <a:ln w="25400">
              <a:solidFill>
                <a:schemeClr val="tx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9330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40" y="1931209"/>
            <a:ext cx="3378924" cy="3669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TransformBlock</a:t>
            </a:r>
            <a:r>
              <a:rPr lang="en-GB" dirty="0" smtClean="0"/>
              <a:t>&lt;</a:t>
            </a:r>
            <a:r>
              <a:rPr lang="en-GB" dirty="0" err="1" smtClean="0"/>
              <a:t>TInput</a:t>
            </a:r>
            <a:r>
              <a:rPr lang="en-GB" dirty="0" smtClean="0"/>
              <a:t>, </a:t>
            </a:r>
            <a:r>
              <a:rPr lang="en-GB" dirty="0" err="1" smtClean="0"/>
              <a:t>TOutput</a:t>
            </a:r>
            <a:r>
              <a:rPr lang="en-GB" dirty="0" smtClean="0"/>
              <a:t>&gt;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24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 smtClean="0"/>
              <a:t>Filtering with </a:t>
            </a:r>
            <a:r>
              <a:rPr lang="en-GB" dirty="0" err="1" smtClean="0"/>
              <a:t>TransformManyBlock</a:t>
            </a:r>
            <a:endParaRPr lang="en-GB" dirty="0"/>
          </a:p>
        </p:txBody>
      </p:sp>
      <p:grpSp>
        <p:nvGrpSpPr>
          <p:cNvPr id="59" name="Group 58"/>
          <p:cNvGrpSpPr/>
          <p:nvPr/>
        </p:nvGrpSpPr>
        <p:grpSpPr>
          <a:xfrm>
            <a:off x="8246314" y="1668766"/>
            <a:ext cx="3590086" cy="3908128"/>
            <a:chOff x="8234122" y="1904104"/>
            <a:chExt cx="3385835" cy="3685783"/>
          </a:xfrm>
        </p:grpSpPr>
        <p:grpSp>
          <p:nvGrpSpPr>
            <p:cNvPr id="60" name="Group 59"/>
            <p:cNvGrpSpPr/>
            <p:nvPr/>
          </p:nvGrpSpPr>
          <p:grpSpPr>
            <a:xfrm>
              <a:off x="8926822" y="2865731"/>
              <a:ext cx="2693135" cy="1800200"/>
              <a:chOff x="8877785" y="2672916"/>
              <a:chExt cx="2693135" cy="18002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8877785" y="2672916"/>
                <a:ext cx="2693135" cy="1800200"/>
              </a:xfrm>
              <a:prstGeom prst="rect">
                <a:avLst/>
              </a:prstGeom>
              <a:gradFill>
                <a:gsLst>
                  <a:gs pos="0">
                    <a:srgbClr val="0089D0"/>
                  </a:gs>
                  <a:gs pos="100000">
                    <a:srgbClr val="00B0F0"/>
                  </a:gs>
                </a:gsLst>
              </a:gra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 err="1" smtClean="0"/>
                  <a:t>ActionBlock</a:t>
                </a:r>
                <a:endParaRPr lang="en-GB" sz="2400" dirty="0" smtClean="0"/>
              </a:p>
              <a:p>
                <a:pPr algn="ctr"/>
                <a:endParaRPr lang="en-GB" sz="2400" dirty="0" smtClean="0"/>
              </a:p>
              <a:p>
                <a:pPr algn="ctr"/>
                <a:endParaRPr lang="en-GB" sz="3200" dirty="0"/>
              </a:p>
              <a:p>
                <a:pPr algn="ctr"/>
                <a:r>
                  <a:rPr lang="en-GB" dirty="0"/>
                  <a:t>DisplayMD5WithFilename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9336360" y="3323962"/>
                <a:ext cx="1296144" cy="432048"/>
                <a:chOff x="5447928" y="3356992"/>
                <a:chExt cx="1296144" cy="432048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5447928" y="3356992"/>
                  <a:ext cx="21602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5663952" y="3356992"/>
                  <a:ext cx="21602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5879976" y="3356992"/>
                  <a:ext cx="21602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6096000" y="3356992"/>
                  <a:ext cx="21602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6312024" y="3356992"/>
                  <a:ext cx="21602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6528048" y="3356992"/>
                  <a:ext cx="21602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48528" y="3380278"/>
                <a:ext cx="333934" cy="319415"/>
              </a:xfrm>
              <a:prstGeom prst="rect">
                <a:avLst/>
              </a:prstGeom>
              <a:ln w="25400">
                <a:solidFill>
                  <a:schemeClr val="tx2"/>
                </a:solidFill>
              </a:ln>
            </p:spPr>
          </p:pic>
        </p:grpSp>
        <p:cxnSp>
          <p:nvCxnSpPr>
            <p:cNvPr id="61" name="Straight Arrow Connector 60"/>
            <p:cNvCxnSpPr>
              <a:stCxn id="140" idx="3"/>
              <a:endCxn id="66" idx="1"/>
            </p:cNvCxnSpPr>
            <p:nvPr/>
          </p:nvCxnSpPr>
          <p:spPr>
            <a:xfrm>
              <a:off x="8234122" y="1904104"/>
              <a:ext cx="692700" cy="186172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122" idx="3"/>
              <a:endCxn id="66" idx="1"/>
            </p:cNvCxnSpPr>
            <p:nvPr/>
          </p:nvCxnSpPr>
          <p:spPr>
            <a:xfrm>
              <a:off x="8234122" y="3114050"/>
              <a:ext cx="692700" cy="651781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04" idx="3"/>
              <a:endCxn id="66" idx="1"/>
            </p:cNvCxnSpPr>
            <p:nvPr/>
          </p:nvCxnSpPr>
          <p:spPr>
            <a:xfrm flipV="1">
              <a:off x="8234122" y="3765831"/>
              <a:ext cx="692700" cy="54978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86" idx="3"/>
              <a:endCxn id="66" idx="1"/>
            </p:cNvCxnSpPr>
            <p:nvPr/>
          </p:nvCxnSpPr>
          <p:spPr>
            <a:xfrm flipV="1">
              <a:off x="8234122" y="3765831"/>
              <a:ext cx="692700" cy="174591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8491119" y="2019612"/>
              <a:ext cx="954250" cy="3570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dirty="0" err="1" smtClean="0">
                  <a:solidFill>
                    <a:srgbClr val="007DC5"/>
                  </a:solidFill>
                </a:rPr>
                <a:t>LinkTo</a:t>
              </a:r>
              <a:endParaRPr lang="en-GB" sz="2000" dirty="0" smtClean="0">
                <a:solidFill>
                  <a:srgbClr val="007DC5"/>
                </a:solidFill>
              </a:endParaRPr>
            </a:p>
            <a:p>
              <a:pPr algn="ctr"/>
              <a:endParaRPr lang="en-GB" sz="2000" dirty="0" smtClean="0">
                <a:solidFill>
                  <a:srgbClr val="007DC5"/>
                </a:solidFill>
              </a:endParaRPr>
            </a:p>
            <a:p>
              <a:pPr algn="ctr"/>
              <a:endParaRPr lang="en-GB" sz="2000" dirty="0">
                <a:solidFill>
                  <a:srgbClr val="007DC5"/>
                </a:solidFill>
              </a:endParaRPr>
            </a:p>
            <a:p>
              <a:pPr algn="ctr"/>
              <a:endParaRPr lang="en-GB" sz="2000" dirty="0" smtClean="0">
                <a:solidFill>
                  <a:srgbClr val="007DC5"/>
                </a:solidFill>
              </a:endParaRPr>
            </a:p>
            <a:p>
              <a:pPr algn="ctr"/>
              <a:endParaRPr lang="en-GB" sz="2000" dirty="0">
                <a:solidFill>
                  <a:srgbClr val="007DC5"/>
                </a:solidFill>
              </a:endParaRPr>
            </a:p>
            <a:p>
              <a:pPr algn="ctr"/>
              <a:endParaRPr lang="en-GB" sz="2000" dirty="0" smtClean="0">
                <a:solidFill>
                  <a:srgbClr val="007DC5"/>
                </a:solidFill>
              </a:endParaRPr>
            </a:p>
            <a:p>
              <a:pPr algn="ctr"/>
              <a:endParaRPr lang="en-GB" sz="2000" dirty="0">
                <a:solidFill>
                  <a:srgbClr val="007DC5"/>
                </a:solidFill>
              </a:endParaRPr>
            </a:p>
            <a:p>
              <a:pPr algn="ctr"/>
              <a:endParaRPr lang="en-GB" sz="2000" dirty="0" smtClean="0">
                <a:solidFill>
                  <a:srgbClr val="007DC5"/>
                </a:solidFill>
              </a:endParaRPr>
            </a:p>
            <a:p>
              <a:pPr algn="ctr"/>
              <a:endParaRPr lang="en-GB" sz="2000" dirty="0">
                <a:solidFill>
                  <a:srgbClr val="007DC5"/>
                </a:solidFill>
              </a:endParaRPr>
            </a:p>
            <a:p>
              <a:pPr algn="ctr"/>
              <a:endParaRPr lang="en-GB" sz="2000" dirty="0" smtClean="0">
                <a:solidFill>
                  <a:srgbClr val="007DC5"/>
                </a:solidFill>
              </a:endParaRPr>
            </a:p>
            <a:p>
              <a:pPr algn="ctr"/>
              <a:r>
                <a:rPr lang="en-GB" sz="2000" dirty="0" err="1" smtClean="0">
                  <a:solidFill>
                    <a:srgbClr val="007DC5"/>
                  </a:solidFill>
                </a:rPr>
                <a:t>filepath</a:t>
              </a:r>
              <a:endParaRPr lang="en-GB" sz="2000" dirty="0" smtClean="0">
                <a:solidFill>
                  <a:srgbClr val="007DC5"/>
                </a:solidFill>
              </a:endParaRPr>
            </a:p>
            <a:p>
              <a:pPr algn="ctr"/>
              <a:r>
                <a:rPr lang="en-GB" sz="2000" dirty="0" smtClean="0">
                  <a:solidFill>
                    <a:srgbClr val="007DC5"/>
                  </a:solidFill>
                </a:rPr>
                <a:t>MD5</a:t>
              </a:r>
              <a:endParaRPr lang="en-GB" sz="1100" dirty="0">
                <a:solidFill>
                  <a:srgbClr val="007DC5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710347" y="1117600"/>
            <a:ext cx="3535967" cy="4927600"/>
            <a:chOff x="4697223" y="1341855"/>
            <a:chExt cx="3334795" cy="4823449"/>
          </a:xfrm>
        </p:grpSpPr>
        <p:grpSp>
          <p:nvGrpSpPr>
            <p:cNvPr id="76" name="Group 75"/>
            <p:cNvGrpSpPr/>
            <p:nvPr/>
          </p:nvGrpSpPr>
          <p:grpSpPr>
            <a:xfrm>
              <a:off x="5344401" y="1341855"/>
              <a:ext cx="2687617" cy="1079033"/>
              <a:chOff x="4738348" y="1341855"/>
              <a:chExt cx="2687617" cy="1079033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4738348" y="1341855"/>
                <a:ext cx="2687617" cy="1079033"/>
                <a:chOff x="4738348" y="1341855"/>
                <a:chExt cx="2687617" cy="1079033"/>
              </a:xfrm>
            </p:grpSpPr>
            <p:sp>
              <p:nvSpPr>
                <p:cNvPr id="140" name="Rectangle 139"/>
                <p:cNvSpPr/>
                <p:nvPr/>
              </p:nvSpPr>
              <p:spPr>
                <a:xfrm>
                  <a:off x="4738348" y="1341855"/>
                  <a:ext cx="2687617" cy="1079033"/>
                </a:xfrm>
                <a:prstGeom prst="rect">
                  <a:avLst/>
                </a:prstGeom>
                <a:gradFill>
                  <a:gsLst>
                    <a:gs pos="0">
                      <a:srgbClr val="0089D0"/>
                    </a:gs>
                    <a:gs pos="100000">
                      <a:srgbClr val="00B0F0"/>
                    </a:gs>
                  </a:gsLst>
                </a:gradFill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GB" sz="2400" dirty="0" smtClean="0"/>
                    <a:t> </a:t>
                  </a:r>
                  <a:r>
                    <a:rPr lang="en-GB" sz="2400" dirty="0" err="1" smtClean="0"/>
                    <a:t>TransformBlock</a:t>
                  </a:r>
                  <a:endParaRPr lang="en-GB" sz="2400" dirty="0" smtClean="0"/>
                </a:p>
                <a:p>
                  <a:pPr algn="ctr"/>
                  <a:endParaRPr lang="en-GB" sz="2000" dirty="0"/>
                </a:p>
                <a:p>
                  <a:pPr algn="ctr"/>
                  <a:r>
                    <a:rPr lang="en-GB" sz="2400" dirty="0"/>
                    <a:t>MD5WithFilename</a:t>
                  </a:r>
                </a:p>
              </p:txBody>
            </p:sp>
            <p:grpSp>
              <p:nvGrpSpPr>
                <p:cNvPr id="141" name="Group 140"/>
                <p:cNvGrpSpPr/>
                <p:nvPr/>
              </p:nvGrpSpPr>
              <p:grpSpPr>
                <a:xfrm>
                  <a:off x="5015880" y="1772816"/>
                  <a:ext cx="773120" cy="291307"/>
                  <a:chOff x="5447928" y="3356992"/>
                  <a:chExt cx="1296144" cy="432048"/>
                </a:xfrm>
              </p:grpSpPr>
              <p:sp>
                <p:nvSpPr>
                  <p:cNvPr id="150" name="Rectangle 149"/>
                  <p:cNvSpPr/>
                  <p:nvPr/>
                </p:nvSpPr>
                <p:spPr>
                  <a:xfrm>
                    <a:off x="5447928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1" name="Rectangle 150"/>
                  <p:cNvSpPr/>
                  <p:nvPr/>
                </p:nvSpPr>
                <p:spPr>
                  <a:xfrm>
                    <a:off x="5663952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2" name="Rectangle 151"/>
                  <p:cNvSpPr/>
                  <p:nvPr/>
                </p:nvSpPr>
                <p:spPr>
                  <a:xfrm>
                    <a:off x="5879976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3" name="Rectangle 152"/>
                  <p:cNvSpPr/>
                  <p:nvPr/>
                </p:nvSpPr>
                <p:spPr>
                  <a:xfrm>
                    <a:off x="6096000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4" name="Rectangle 153"/>
                  <p:cNvSpPr/>
                  <p:nvPr/>
                </p:nvSpPr>
                <p:spPr>
                  <a:xfrm>
                    <a:off x="6312024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5" name="Rectangle 154"/>
                  <p:cNvSpPr/>
                  <p:nvPr/>
                </p:nvSpPr>
                <p:spPr>
                  <a:xfrm>
                    <a:off x="6528048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42" name="Group 141"/>
                <p:cNvGrpSpPr/>
                <p:nvPr/>
              </p:nvGrpSpPr>
              <p:grpSpPr>
                <a:xfrm>
                  <a:off x="6330712" y="1776091"/>
                  <a:ext cx="773120" cy="284756"/>
                  <a:chOff x="5447928" y="3356992"/>
                  <a:chExt cx="1296144" cy="432048"/>
                </a:xfrm>
              </p:grpSpPr>
              <p:sp>
                <p:nvSpPr>
                  <p:cNvPr id="144" name="Rectangle 143"/>
                  <p:cNvSpPr/>
                  <p:nvPr/>
                </p:nvSpPr>
                <p:spPr>
                  <a:xfrm>
                    <a:off x="5447928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5" name="Rectangle 144"/>
                  <p:cNvSpPr/>
                  <p:nvPr/>
                </p:nvSpPr>
                <p:spPr>
                  <a:xfrm>
                    <a:off x="5663952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6" name="Rectangle 145"/>
                  <p:cNvSpPr/>
                  <p:nvPr/>
                </p:nvSpPr>
                <p:spPr>
                  <a:xfrm>
                    <a:off x="5879976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7" name="Rectangle 146"/>
                  <p:cNvSpPr/>
                  <p:nvPr/>
                </p:nvSpPr>
                <p:spPr>
                  <a:xfrm>
                    <a:off x="6096000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8" name="Rectangle 147"/>
                  <p:cNvSpPr/>
                  <p:nvPr/>
                </p:nvSpPr>
                <p:spPr>
                  <a:xfrm>
                    <a:off x="6312024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9" name="Rectangle 148"/>
                  <p:cNvSpPr/>
                  <p:nvPr/>
                </p:nvSpPr>
                <p:spPr>
                  <a:xfrm>
                    <a:off x="6528048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43" name="Rectangle 142"/>
                <p:cNvSpPr/>
                <p:nvPr/>
              </p:nvSpPr>
              <p:spPr>
                <a:xfrm>
                  <a:off x="6993236" y="1359984"/>
                  <a:ext cx="418112" cy="303534"/>
                </a:xfrm>
                <a:prstGeom prst="rect">
                  <a:avLst/>
                </a:prstGeom>
                <a:gradFill>
                  <a:gsLst>
                    <a:gs pos="0">
                      <a:srgbClr val="0089D0"/>
                    </a:gs>
                    <a:gs pos="100000">
                      <a:srgbClr val="00B0F0"/>
                    </a:gs>
                  </a:gsLst>
                </a:gradFill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 smtClean="0"/>
                    <a:t>1</a:t>
                  </a:r>
                  <a:endParaRPr lang="en-GB" dirty="0"/>
                </a:p>
              </p:txBody>
            </p:sp>
          </p:grpSp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1319" y="1756643"/>
                <a:ext cx="333934" cy="319415"/>
              </a:xfrm>
              <a:prstGeom prst="rect">
                <a:avLst/>
              </a:prstGeom>
              <a:ln w="25400">
                <a:solidFill>
                  <a:schemeClr val="tx2"/>
                </a:solidFill>
              </a:ln>
            </p:spPr>
          </p:pic>
        </p:grpSp>
        <p:grpSp>
          <p:nvGrpSpPr>
            <p:cNvPr id="77" name="Group 76"/>
            <p:cNvGrpSpPr/>
            <p:nvPr/>
          </p:nvGrpSpPr>
          <p:grpSpPr>
            <a:xfrm>
              <a:off x="5344401" y="2597675"/>
              <a:ext cx="2687617" cy="1079033"/>
              <a:chOff x="4738348" y="1341855"/>
              <a:chExt cx="2687617" cy="1079033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4738348" y="1341855"/>
                <a:ext cx="2687617" cy="1079033"/>
                <a:chOff x="4738348" y="1341855"/>
                <a:chExt cx="2687617" cy="1079033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4738348" y="1341855"/>
                  <a:ext cx="2687617" cy="1079033"/>
                </a:xfrm>
                <a:prstGeom prst="rect">
                  <a:avLst/>
                </a:prstGeom>
                <a:gradFill>
                  <a:gsLst>
                    <a:gs pos="0">
                      <a:srgbClr val="0089D0"/>
                    </a:gs>
                    <a:gs pos="100000">
                      <a:srgbClr val="00B0F0"/>
                    </a:gs>
                  </a:gsLst>
                </a:gradFill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GB" sz="2400" dirty="0" smtClean="0"/>
                    <a:t> </a:t>
                  </a:r>
                  <a:r>
                    <a:rPr lang="en-GB" sz="2400" dirty="0" err="1" smtClean="0"/>
                    <a:t>TransformBlock</a:t>
                  </a:r>
                  <a:endParaRPr lang="en-GB" sz="2400" dirty="0" smtClean="0"/>
                </a:p>
                <a:p>
                  <a:pPr algn="ctr"/>
                  <a:endParaRPr lang="en-GB" sz="2000" dirty="0"/>
                </a:p>
                <a:p>
                  <a:pPr algn="ctr"/>
                  <a:r>
                    <a:rPr lang="en-GB" sz="2400" dirty="0"/>
                    <a:t>MD5WithFilename</a:t>
                  </a:r>
                </a:p>
              </p:txBody>
            </p:sp>
            <p:grpSp>
              <p:nvGrpSpPr>
                <p:cNvPr id="123" name="Group 122"/>
                <p:cNvGrpSpPr/>
                <p:nvPr/>
              </p:nvGrpSpPr>
              <p:grpSpPr>
                <a:xfrm>
                  <a:off x="5015880" y="1772816"/>
                  <a:ext cx="773120" cy="291307"/>
                  <a:chOff x="5447928" y="3356992"/>
                  <a:chExt cx="1296144" cy="432048"/>
                </a:xfrm>
              </p:grpSpPr>
              <p:sp>
                <p:nvSpPr>
                  <p:cNvPr id="132" name="Rectangle 131"/>
                  <p:cNvSpPr/>
                  <p:nvPr/>
                </p:nvSpPr>
                <p:spPr>
                  <a:xfrm>
                    <a:off x="5447928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3" name="Rectangle 132"/>
                  <p:cNvSpPr/>
                  <p:nvPr/>
                </p:nvSpPr>
                <p:spPr>
                  <a:xfrm>
                    <a:off x="5663952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4" name="Rectangle 133"/>
                  <p:cNvSpPr/>
                  <p:nvPr/>
                </p:nvSpPr>
                <p:spPr>
                  <a:xfrm>
                    <a:off x="5879976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5" name="Rectangle 134"/>
                  <p:cNvSpPr/>
                  <p:nvPr/>
                </p:nvSpPr>
                <p:spPr>
                  <a:xfrm>
                    <a:off x="6096000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6" name="Rectangle 135"/>
                  <p:cNvSpPr/>
                  <p:nvPr/>
                </p:nvSpPr>
                <p:spPr>
                  <a:xfrm>
                    <a:off x="6312024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7" name="Rectangle 136"/>
                  <p:cNvSpPr/>
                  <p:nvPr/>
                </p:nvSpPr>
                <p:spPr>
                  <a:xfrm>
                    <a:off x="6528048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4" name="Group 123"/>
                <p:cNvGrpSpPr/>
                <p:nvPr/>
              </p:nvGrpSpPr>
              <p:grpSpPr>
                <a:xfrm>
                  <a:off x="6330712" y="1776091"/>
                  <a:ext cx="773120" cy="284756"/>
                  <a:chOff x="5447928" y="3356992"/>
                  <a:chExt cx="1296144" cy="432048"/>
                </a:xfrm>
              </p:grpSpPr>
              <p:sp>
                <p:nvSpPr>
                  <p:cNvPr id="126" name="Rectangle 125"/>
                  <p:cNvSpPr/>
                  <p:nvPr/>
                </p:nvSpPr>
                <p:spPr>
                  <a:xfrm>
                    <a:off x="5447928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5663952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8" name="Rectangle 127"/>
                  <p:cNvSpPr/>
                  <p:nvPr/>
                </p:nvSpPr>
                <p:spPr>
                  <a:xfrm>
                    <a:off x="5879976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9" name="Rectangle 128"/>
                  <p:cNvSpPr/>
                  <p:nvPr/>
                </p:nvSpPr>
                <p:spPr>
                  <a:xfrm>
                    <a:off x="6096000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0" name="Rectangle 129"/>
                  <p:cNvSpPr/>
                  <p:nvPr/>
                </p:nvSpPr>
                <p:spPr>
                  <a:xfrm>
                    <a:off x="6312024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1" name="Rectangle 130"/>
                  <p:cNvSpPr/>
                  <p:nvPr/>
                </p:nvSpPr>
                <p:spPr>
                  <a:xfrm>
                    <a:off x="6528048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5" name="Rectangle 124"/>
                <p:cNvSpPr/>
                <p:nvPr/>
              </p:nvSpPr>
              <p:spPr>
                <a:xfrm>
                  <a:off x="6993236" y="1359984"/>
                  <a:ext cx="418112" cy="303534"/>
                </a:xfrm>
                <a:prstGeom prst="rect">
                  <a:avLst/>
                </a:prstGeom>
                <a:gradFill>
                  <a:gsLst>
                    <a:gs pos="0">
                      <a:srgbClr val="0089D0"/>
                    </a:gs>
                    <a:gs pos="100000">
                      <a:srgbClr val="00B0F0"/>
                    </a:gs>
                  </a:gsLst>
                </a:gradFill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 smtClean="0"/>
                    <a:t>1</a:t>
                  </a:r>
                  <a:endParaRPr lang="en-GB" dirty="0"/>
                </a:p>
              </p:txBody>
            </p:sp>
          </p:grpSp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1319" y="1756643"/>
                <a:ext cx="333934" cy="319415"/>
              </a:xfrm>
              <a:prstGeom prst="rect">
                <a:avLst/>
              </a:prstGeom>
              <a:ln w="25400">
                <a:solidFill>
                  <a:schemeClr val="tx2"/>
                </a:solidFill>
              </a:ln>
            </p:spPr>
          </p:pic>
        </p:grpSp>
        <p:grpSp>
          <p:nvGrpSpPr>
            <p:cNvPr id="78" name="Group 77"/>
            <p:cNvGrpSpPr/>
            <p:nvPr/>
          </p:nvGrpSpPr>
          <p:grpSpPr>
            <a:xfrm>
              <a:off x="5344401" y="3844796"/>
              <a:ext cx="2687617" cy="1079033"/>
              <a:chOff x="4738348" y="1341855"/>
              <a:chExt cx="2687617" cy="1079033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4738348" y="1341855"/>
                <a:ext cx="2687617" cy="1079033"/>
                <a:chOff x="4738348" y="1341855"/>
                <a:chExt cx="2687617" cy="1079033"/>
              </a:xfrm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4738348" y="1341855"/>
                  <a:ext cx="2687617" cy="1079033"/>
                </a:xfrm>
                <a:prstGeom prst="rect">
                  <a:avLst/>
                </a:prstGeom>
                <a:gradFill>
                  <a:gsLst>
                    <a:gs pos="0">
                      <a:srgbClr val="0089D0"/>
                    </a:gs>
                    <a:gs pos="100000">
                      <a:srgbClr val="00B0F0"/>
                    </a:gs>
                  </a:gsLst>
                </a:gradFill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GB" sz="2400" dirty="0" smtClean="0"/>
                    <a:t> </a:t>
                  </a:r>
                  <a:r>
                    <a:rPr lang="en-GB" sz="2400" dirty="0" err="1" smtClean="0"/>
                    <a:t>TransformBlock</a:t>
                  </a:r>
                  <a:endParaRPr lang="en-GB" sz="2400" dirty="0" smtClean="0"/>
                </a:p>
                <a:p>
                  <a:pPr algn="ctr"/>
                  <a:endParaRPr lang="en-GB" sz="2000" dirty="0"/>
                </a:p>
                <a:p>
                  <a:pPr algn="ctr"/>
                  <a:r>
                    <a:rPr lang="en-GB" sz="2400" dirty="0"/>
                    <a:t>MD5WithFilename</a:t>
                  </a:r>
                </a:p>
              </p:txBody>
            </p:sp>
            <p:grpSp>
              <p:nvGrpSpPr>
                <p:cNvPr id="105" name="Group 104"/>
                <p:cNvGrpSpPr/>
                <p:nvPr/>
              </p:nvGrpSpPr>
              <p:grpSpPr>
                <a:xfrm>
                  <a:off x="5015880" y="1772816"/>
                  <a:ext cx="773120" cy="291307"/>
                  <a:chOff x="5447928" y="3356992"/>
                  <a:chExt cx="1296144" cy="432048"/>
                </a:xfrm>
              </p:grpSpPr>
              <p:sp>
                <p:nvSpPr>
                  <p:cNvPr id="114" name="Rectangle 113"/>
                  <p:cNvSpPr/>
                  <p:nvPr/>
                </p:nvSpPr>
                <p:spPr>
                  <a:xfrm>
                    <a:off x="5447928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5" name="Rectangle 114"/>
                  <p:cNvSpPr/>
                  <p:nvPr/>
                </p:nvSpPr>
                <p:spPr>
                  <a:xfrm>
                    <a:off x="5663952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6" name="Rectangle 115"/>
                  <p:cNvSpPr/>
                  <p:nvPr/>
                </p:nvSpPr>
                <p:spPr>
                  <a:xfrm>
                    <a:off x="5879976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>
                  <a:xfrm>
                    <a:off x="6096000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8" name="Rectangle 117"/>
                  <p:cNvSpPr/>
                  <p:nvPr/>
                </p:nvSpPr>
                <p:spPr>
                  <a:xfrm>
                    <a:off x="6312024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9" name="Rectangle 118"/>
                  <p:cNvSpPr/>
                  <p:nvPr/>
                </p:nvSpPr>
                <p:spPr>
                  <a:xfrm>
                    <a:off x="6528048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06" name="Group 105"/>
                <p:cNvGrpSpPr/>
                <p:nvPr/>
              </p:nvGrpSpPr>
              <p:grpSpPr>
                <a:xfrm>
                  <a:off x="6330712" y="1776091"/>
                  <a:ext cx="773120" cy="284756"/>
                  <a:chOff x="5447928" y="3356992"/>
                  <a:chExt cx="1296144" cy="432048"/>
                </a:xfrm>
              </p:grpSpPr>
              <p:sp>
                <p:nvSpPr>
                  <p:cNvPr id="108" name="Rectangle 107"/>
                  <p:cNvSpPr/>
                  <p:nvPr/>
                </p:nvSpPr>
                <p:spPr>
                  <a:xfrm>
                    <a:off x="5447928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9" name="Rectangle 108"/>
                  <p:cNvSpPr/>
                  <p:nvPr/>
                </p:nvSpPr>
                <p:spPr>
                  <a:xfrm>
                    <a:off x="5663952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0" name="Rectangle 109"/>
                  <p:cNvSpPr/>
                  <p:nvPr/>
                </p:nvSpPr>
                <p:spPr>
                  <a:xfrm>
                    <a:off x="5879976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1" name="Rectangle 110"/>
                  <p:cNvSpPr/>
                  <p:nvPr/>
                </p:nvSpPr>
                <p:spPr>
                  <a:xfrm>
                    <a:off x="6096000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2" name="Rectangle 111"/>
                  <p:cNvSpPr/>
                  <p:nvPr/>
                </p:nvSpPr>
                <p:spPr>
                  <a:xfrm>
                    <a:off x="6312024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3" name="Rectangle 112"/>
                  <p:cNvSpPr/>
                  <p:nvPr/>
                </p:nvSpPr>
                <p:spPr>
                  <a:xfrm>
                    <a:off x="6528048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7" name="Rectangle 106"/>
                <p:cNvSpPr/>
                <p:nvPr/>
              </p:nvSpPr>
              <p:spPr>
                <a:xfrm>
                  <a:off x="6993236" y="1359984"/>
                  <a:ext cx="418112" cy="303534"/>
                </a:xfrm>
                <a:prstGeom prst="rect">
                  <a:avLst/>
                </a:prstGeom>
                <a:gradFill>
                  <a:gsLst>
                    <a:gs pos="0">
                      <a:srgbClr val="0089D0"/>
                    </a:gs>
                    <a:gs pos="100000">
                      <a:srgbClr val="00B0F0"/>
                    </a:gs>
                  </a:gsLst>
                </a:gradFill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 smtClean="0"/>
                    <a:t>1</a:t>
                  </a:r>
                  <a:endParaRPr lang="en-GB" dirty="0"/>
                </a:p>
              </p:txBody>
            </p:sp>
          </p:grpSp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1319" y="1756643"/>
                <a:ext cx="333934" cy="319415"/>
              </a:xfrm>
              <a:prstGeom prst="rect">
                <a:avLst/>
              </a:prstGeom>
              <a:ln w="25400">
                <a:solidFill>
                  <a:schemeClr val="tx2"/>
                </a:solidFill>
              </a:ln>
            </p:spPr>
          </p:pic>
        </p:grpSp>
        <p:grpSp>
          <p:nvGrpSpPr>
            <p:cNvPr id="79" name="Group 78"/>
            <p:cNvGrpSpPr/>
            <p:nvPr/>
          </p:nvGrpSpPr>
          <p:grpSpPr>
            <a:xfrm>
              <a:off x="5344401" y="5086271"/>
              <a:ext cx="2687617" cy="1079033"/>
              <a:chOff x="4738348" y="1341855"/>
              <a:chExt cx="2687617" cy="1079033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4738348" y="1341855"/>
                <a:ext cx="2687617" cy="1079033"/>
                <a:chOff x="4738348" y="1341855"/>
                <a:chExt cx="2687617" cy="1079033"/>
              </a:xfrm>
            </p:grpSpPr>
            <p:sp>
              <p:nvSpPr>
                <p:cNvPr id="86" name="Rectangle 85"/>
                <p:cNvSpPr/>
                <p:nvPr/>
              </p:nvSpPr>
              <p:spPr>
                <a:xfrm>
                  <a:off x="4738348" y="1341855"/>
                  <a:ext cx="2687617" cy="1079033"/>
                </a:xfrm>
                <a:prstGeom prst="rect">
                  <a:avLst/>
                </a:prstGeom>
                <a:gradFill>
                  <a:gsLst>
                    <a:gs pos="0">
                      <a:srgbClr val="0089D0"/>
                    </a:gs>
                    <a:gs pos="100000">
                      <a:srgbClr val="00B0F0"/>
                    </a:gs>
                  </a:gsLst>
                </a:gradFill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GB" sz="2400" dirty="0" smtClean="0"/>
                    <a:t> </a:t>
                  </a:r>
                  <a:r>
                    <a:rPr lang="en-GB" sz="2400" dirty="0" err="1" smtClean="0"/>
                    <a:t>TransformBlock</a:t>
                  </a:r>
                  <a:endParaRPr lang="en-GB" sz="2400" dirty="0" smtClean="0"/>
                </a:p>
                <a:p>
                  <a:pPr algn="ctr"/>
                  <a:endParaRPr lang="en-GB" sz="2000" dirty="0"/>
                </a:p>
                <a:p>
                  <a:pPr algn="ctr"/>
                  <a:r>
                    <a:rPr lang="en-GB" sz="2400" dirty="0"/>
                    <a:t>MD5WithFilename</a:t>
                  </a:r>
                </a:p>
              </p:txBody>
            </p:sp>
            <p:grpSp>
              <p:nvGrpSpPr>
                <p:cNvPr id="87" name="Group 86"/>
                <p:cNvGrpSpPr/>
                <p:nvPr/>
              </p:nvGrpSpPr>
              <p:grpSpPr>
                <a:xfrm>
                  <a:off x="5015880" y="1772816"/>
                  <a:ext cx="773120" cy="291307"/>
                  <a:chOff x="5447928" y="3356992"/>
                  <a:chExt cx="1296144" cy="432048"/>
                </a:xfrm>
              </p:grpSpPr>
              <p:sp>
                <p:nvSpPr>
                  <p:cNvPr id="96" name="Rectangle 95"/>
                  <p:cNvSpPr/>
                  <p:nvPr/>
                </p:nvSpPr>
                <p:spPr>
                  <a:xfrm>
                    <a:off x="5447928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7" name="Rectangle 96"/>
                  <p:cNvSpPr/>
                  <p:nvPr/>
                </p:nvSpPr>
                <p:spPr>
                  <a:xfrm>
                    <a:off x="5663952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8" name="Rectangle 97"/>
                  <p:cNvSpPr/>
                  <p:nvPr/>
                </p:nvSpPr>
                <p:spPr>
                  <a:xfrm>
                    <a:off x="5879976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Rectangle 98"/>
                  <p:cNvSpPr/>
                  <p:nvPr/>
                </p:nvSpPr>
                <p:spPr>
                  <a:xfrm>
                    <a:off x="6096000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0" name="Rectangle 99"/>
                  <p:cNvSpPr/>
                  <p:nvPr/>
                </p:nvSpPr>
                <p:spPr>
                  <a:xfrm>
                    <a:off x="6312024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>
                  <a:xfrm>
                    <a:off x="6528048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88" name="Group 87"/>
                <p:cNvGrpSpPr/>
                <p:nvPr/>
              </p:nvGrpSpPr>
              <p:grpSpPr>
                <a:xfrm>
                  <a:off x="6330712" y="1776091"/>
                  <a:ext cx="773120" cy="284756"/>
                  <a:chOff x="5447928" y="3356992"/>
                  <a:chExt cx="1296144" cy="432048"/>
                </a:xfrm>
              </p:grpSpPr>
              <p:sp>
                <p:nvSpPr>
                  <p:cNvPr id="90" name="Rectangle 89"/>
                  <p:cNvSpPr/>
                  <p:nvPr/>
                </p:nvSpPr>
                <p:spPr>
                  <a:xfrm>
                    <a:off x="5447928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1" name="Rectangle 90"/>
                  <p:cNvSpPr/>
                  <p:nvPr/>
                </p:nvSpPr>
                <p:spPr>
                  <a:xfrm>
                    <a:off x="5663952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2" name="Rectangle 91"/>
                  <p:cNvSpPr/>
                  <p:nvPr/>
                </p:nvSpPr>
                <p:spPr>
                  <a:xfrm>
                    <a:off x="5879976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3" name="Rectangle 92"/>
                  <p:cNvSpPr/>
                  <p:nvPr/>
                </p:nvSpPr>
                <p:spPr>
                  <a:xfrm>
                    <a:off x="6096000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4" name="Rectangle 93"/>
                  <p:cNvSpPr/>
                  <p:nvPr/>
                </p:nvSpPr>
                <p:spPr>
                  <a:xfrm>
                    <a:off x="6312024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5" name="Rectangle 94"/>
                  <p:cNvSpPr/>
                  <p:nvPr/>
                </p:nvSpPr>
                <p:spPr>
                  <a:xfrm>
                    <a:off x="6528048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89" name="Rectangle 88"/>
                <p:cNvSpPr/>
                <p:nvPr/>
              </p:nvSpPr>
              <p:spPr>
                <a:xfrm>
                  <a:off x="6993236" y="1359984"/>
                  <a:ext cx="418112" cy="303534"/>
                </a:xfrm>
                <a:prstGeom prst="rect">
                  <a:avLst/>
                </a:prstGeom>
                <a:gradFill>
                  <a:gsLst>
                    <a:gs pos="0">
                      <a:srgbClr val="0089D0"/>
                    </a:gs>
                    <a:gs pos="100000">
                      <a:srgbClr val="00B0F0"/>
                    </a:gs>
                  </a:gsLst>
                </a:gradFill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 smtClean="0"/>
                    <a:t>1</a:t>
                  </a:r>
                  <a:endParaRPr lang="en-GB" dirty="0"/>
                </a:p>
              </p:txBody>
            </p:sp>
          </p:grpSp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1319" y="1756643"/>
                <a:ext cx="333934" cy="319415"/>
              </a:xfrm>
              <a:prstGeom prst="rect">
                <a:avLst/>
              </a:prstGeom>
              <a:ln w="25400">
                <a:solidFill>
                  <a:schemeClr val="tx2"/>
                </a:solidFill>
              </a:ln>
            </p:spPr>
          </p:pic>
        </p:grpSp>
        <p:cxnSp>
          <p:nvCxnSpPr>
            <p:cNvPr id="80" name="Straight Arrow Connector 79"/>
            <p:cNvCxnSpPr>
              <a:stCxn id="163" idx="3"/>
              <a:endCxn id="140" idx="1"/>
            </p:cNvCxnSpPr>
            <p:nvPr/>
          </p:nvCxnSpPr>
          <p:spPr>
            <a:xfrm flipV="1">
              <a:off x="4697223" y="1881372"/>
              <a:ext cx="647178" cy="1990591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163" idx="3"/>
              <a:endCxn id="122" idx="1"/>
            </p:cNvCxnSpPr>
            <p:nvPr/>
          </p:nvCxnSpPr>
          <p:spPr>
            <a:xfrm flipV="1">
              <a:off x="4697223" y="3137191"/>
              <a:ext cx="647178" cy="734772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63" idx="3"/>
              <a:endCxn id="104" idx="1"/>
            </p:cNvCxnSpPr>
            <p:nvPr/>
          </p:nvCxnSpPr>
          <p:spPr>
            <a:xfrm>
              <a:off x="4697223" y="3871963"/>
              <a:ext cx="647178" cy="512349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63" idx="3"/>
              <a:endCxn id="86" idx="1"/>
            </p:cNvCxnSpPr>
            <p:nvPr/>
          </p:nvCxnSpPr>
          <p:spPr>
            <a:xfrm>
              <a:off x="4697223" y="3871963"/>
              <a:ext cx="647178" cy="175382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TextBox 155"/>
          <p:cNvSpPr txBox="1"/>
          <p:nvPr/>
        </p:nvSpPr>
        <p:spPr>
          <a:xfrm>
            <a:off x="4094777" y="1791242"/>
            <a:ext cx="11246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 smtClean="0">
                <a:solidFill>
                  <a:srgbClr val="007DC5"/>
                </a:solidFill>
              </a:rPr>
              <a:t>LinkTo</a:t>
            </a:r>
            <a:endParaRPr lang="en-GB" sz="2000" dirty="0" smtClean="0">
              <a:solidFill>
                <a:srgbClr val="007DC5"/>
              </a:solidFill>
            </a:endParaRPr>
          </a:p>
          <a:p>
            <a:pPr algn="ctr"/>
            <a:endParaRPr lang="en-GB" sz="2000" dirty="0" smtClean="0">
              <a:solidFill>
                <a:srgbClr val="007DC5"/>
              </a:solidFill>
            </a:endParaRPr>
          </a:p>
          <a:p>
            <a:pPr algn="ctr"/>
            <a:endParaRPr lang="en-GB" sz="2000" dirty="0">
              <a:solidFill>
                <a:srgbClr val="007DC5"/>
              </a:solidFill>
            </a:endParaRPr>
          </a:p>
          <a:p>
            <a:pPr algn="ctr"/>
            <a:endParaRPr lang="en-GB" sz="2000" dirty="0" smtClean="0">
              <a:solidFill>
                <a:srgbClr val="007DC5"/>
              </a:solidFill>
            </a:endParaRPr>
          </a:p>
          <a:p>
            <a:pPr algn="ctr"/>
            <a:endParaRPr lang="en-GB" sz="2000" dirty="0">
              <a:solidFill>
                <a:srgbClr val="007DC5"/>
              </a:solidFill>
            </a:endParaRPr>
          </a:p>
          <a:p>
            <a:pPr algn="ctr"/>
            <a:endParaRPr lang="en-GB" sz="2000" dirty="0" smtClean="0">
              <a:solidFill>
                <a:srgbClr val="007DC5"/>
              </a:solidFill>
            </a:endParaRPr>
          </a:p>
          <a:p>
            <a:pPr algn="ctr"/>
            <a:endParaRPr lang="en-GB" sz="2000" dirty="0">
              <a:solidFill>
                <a:srgbClr val="007DC5"/>
              </a:solidFill>
            </a:endParaRPr>
          </a:p>
          <a:p>
            <a:pPr algn="ctr"/>
            <a:endParaRPr lang="en-GB" sz="2000" dirty="0" smtClean="0">
              <a:solidFill>
                <a:srgbClr val="007DC5"/>
              </a:solidFill>
            </a:endParaRPr>
          </a:p>
          <a:p>
            <a:pPr algn="ctr"/>
            <a:endParaRPr lang="en-GB" sz="2000" dirty="0">
              <a:solidFill>
                <a:srgbClr val="007DC5"/>
              </a:solidFill>
            </a:endParaRPr>
          </a:p>
          <a:p>
            <a:pPr algn="ctr"/>
            <a:endParaRPr lang="en-GB" sz="2000" dirty="0" smtClean="0">
              <a:solidFill>
                <a:srgbClr val="007DC5"/>
              </a:solidFill>
            </a:endParaRPr>
          </a:p>
          <a:p>
            <a:pPr algn="ctr"/>
            <a:r>
              <a:rPr lang="en-GB" sz="2000" dirty="0" err="1" smtClean="0">
                <a:solidFill>
                  <a:srgbClr val="007DC5"/>
                </a:solidFill>
              </a:rPr>
              <a:t>IsFile</a:t>
            </a:r>
            <a:r>
              <a:rPr lang="en-GB" sz="2000" dirty="0" smtClean="0">
                <a:solidFill>
                  <a:srgbClr val="007DC5"/>
                </a:solidFill>
              </a:rPr>
              <a:t> -&gt;</a:t>
            </a:r>
          </a:p>
          <a:p>
            <a:pPr algn="ctr"/>
            <a:r>
              <a:rPr lang="en-GB" sz="2000" dirty="0" err="1" smtClean="0">
                <a:solidFill>
                  <a:srgbClr val="007DC5"/>
                </a:solidFill>
              </a:rPr>
              <a:t>filepath</a:t>
            </a:r>
            <a:endParaRPr lang="en-GB" sz="2000" dirty="0" smtClean="0">
              <a:solidFill>
                <a:srgbClr val="007DC5"/>
              </a:solidFill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655800" y="3161555"/>
            <a:ext cx="4054547" cy="1144126"/>
            <a:chOff x="655800" y="3226647"/>
            <a:chExt cx="3823871" cy="1079033"/>
          </a:xfrm>
        </p:grpSpPr>
        <p:sp>
          <p:nvSpPr>
            <p:cNvPr id="158" name="TextBox 157"/>
            <p:cNvSpPr txBox="1"/>
            <p:nvPr/>
          </p:nvSpPr>
          <p:spPr>
            <a:xfrm>
              <a:off x="787931" y="3286147"/>
              <a:ext cx="80445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dirty="0" smtClean="0">
                  <a:solidFill>
                    <a:schemeClr val="bg1"/>
                  </a:solidFill>
                </a:rPr>
                <a:t>Post</a:t>
              </a:r>
            </a:p>
            <a:p>
              <a:pPr algn="ctr"/>
              <a:endParaRPr lang="en-GB" sz="20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GB" sz="2000" dirty="0" smtClean="0">
                  <a:solidFill>
                    <a:schemeClr val="bg1"/>
                  </a:solidFill>
                </a:rPr>
                <a:t>folder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9" name="Straight Arrow Connector 158"/>
            <p:cNvCxnSpPr>
              <a:endCxn id="163" idx="1"/>
            </p:cNvCxnSpPr>
            <p:nvPr/>
          </p:nvCxnSpPr>
          <p:spPr>
            <a:xfrm flipV="1">
              <a:off x="655800" y="3766164"/>
              <a:ext cx="1136254" cy="11511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0" name="Group 159"/>
            <p:cNvGrpSpPr/>
            <p:nvPr/>
          </p:nvGrpSpPr>
          <p:grpSpPr>
            <a:xfrm>
              <a:off x="1792054" y="3226647"/>
              <a:ext cx="2687617" cy="1079033"/>
              <a:chOff x="4738348" y="1341855"/>
              <a:chExt cx="2687617" cy="1079033"/>
            </a:xfrm>
          </p:grpSpPr>
          <p:grpSp>
            <p:nvGrpSpPr>
              <p:cNvPr id="161" name="Group 160"/>
              <p:cNvGrpSpPr/>
              <p:nvPr/>
            </p:nvGrpSpPr>
            <p:grpSpPr>
              <a:xfrm>
                <a:off x="4738348" y="1341855"/>
                <a:ext cx="2687617" cy="1079033"/>
                <a:chOff x="4738348" y="1341855"/>
                <a:chExt cx="2687617" cy="1079033"/>
              </a:xfrm>
            </p:grpSpPr>
            <p:sp>
              <p:nvSpPr>
                <p:cNvPr id="163" name="Rectangle 162"/>
                <p:cNvSpPr/>
                <p:nvPr/>
              </p:nvSpPr>
              <p:spPr>
                <a:xfrm>
                  <a:off x="4738348" y="1341855"/>
                  <a:ext cx="2687617" cy="1079033"/>
                </a:xfrm>
                <a:prstGeom prst="rect">
                  <a:avLst/>
                </a:prstGeom>
                <a:gradFill>
                  <a:gsLst>
                    <a:gs pos="0">
                      <a:srgbClr val="0089D0"/>
                    </a:gs>
                    <a:gs pos="100000">
                      <a:srgbClr val="00B0F0"/>
                    </a:gs>
                  </a:gsLst>
                </a:gradFill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dirty="0" smtClean="0"/>
                    <a:t> </a:t>
                  </a:r>
                  <a:r>
                    <a:rPr lang="en-GB" sz="2000" dirty="0" err="1" smtClean="0"/>
                    <a:t>TransformManyBlock</a:t>
                  </a:r>
                  <a:endParaRPr lang="en-GB" sz="2000" dirty="0" smtClean="0"/>
                </a:p>
                <a:p>
                  <a:pPr algn="ctr"/>
                  <a:endParaRPr lang="en-GB" sz="2800" dirty="0"/>
                </a:p>
                <a:p>
                  <a:pPr algn="ctr"/>
                  <a:r>
                    <a:rPr lang="en-GB" sz="2000" dirty="0" err="1" smtClean="0"/>
                    <a:t>GetFolderContents</a:t>
                  </a:r>
                  <a:endParaRPr lang="en-GB" sz="2000" dirty="0"/>
                </a:p>
              </p:txBody>
            </p:sp>
            <p:grpSp>
              <p:nvGrpSpPr>
                <p:cNvPr id="164" name="Group 163"/>
                <p:cNvGrpSpPr/>
                <p:nvPr/>
              </p:nvGrpSpPr>
              <p:grpSpPr>
                <a:xfrm>
                  <a:off x="5015880" y="1772816"/>
                  <a:ext cx="773120" cy="291307"/>
                  <a:chOff x="5447928" y="3356992"/>
                  <a:chExt cx="1296144" cy="432048"/>
                </a:xfrm>
              </p:grpSpPr>
              <p:sp>
                <p:nvSpPr>
                  <p:cNvPr id="172" name="Rectangle 171"/>
                  <p:cNvSpPr/>
                  <p:nvPr/>
                </p:nvSpPr>
                <p:spPr>
                  <a:xfrm>
                    <a:off x="5447928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3" name="Rectangle 172"/>
                  <p:cNvSpPr/>
                  <p:nvPr/>
                </p:nvSpPr>
                <p:spPr>
                  <a:xfrm>
                    <a:off x="5663952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4" name="Rectangle 173"/>
                  <p:cNvSpPr/>
                  <p:nvPr/>
                </p:nvSpPr>
                <p:spPr>
                  <a:xfrm>
                    <a:off x="5879976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5" name="Rectangle 174"/>
                  <p:cNvSpPr/>
                  <p:nvPr/>
                </p:nvSpPr>
                <p:spPr>
                  <a:xfrm>
                    <a:off x="6096000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6" name="Rectangle 175"/>
                  <p:cNvSpPr/>
                  <p:nvPr/>
                </p:nvSpPr>
                <p:spPr>
                  <a:xfrm>
                    <a:off x="6312024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6528048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65" name="Group 164"/>
                <p:cNvGrpSpPr/>
                <p:nvPr/>
              </p:nvGrpSpPr>
              <p:grpSpPr>
                <a:xfrm>
                  <a:off x="6330712" y="1776091"/>
                  <a:ext cx="773120" cy="284756"/>
                  <a:chOff x="5447928" y="3356992"/>
                  <a:chExt cx="1296144" cy="432048"/>
                </a:xfrm>
              </p:grpSpPr>
              <p:sp>
                <p:nvSpPr>
                  <p:cNvPr id="166" name="Rectangle 165"/>
                  <p:cNvSpPr/>
                  <p:nvPr/>
                </p:nvSpPr>
                <p:spPr>
                  <a:xfrm>
                    <a:off x="5447928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7" name="Rectangle 166"/>
                  <p:cNvSpPr/>
                  <p:nvPr/>
                </p:nvSpPr>
                <p:spPr>
                  <a:xfrm>
                    <a:off x="5663952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8" name="Rectangle 167"/>
                  <p:cNvSpPr/>
                  <p:nvPr/>
                </p:nvSpPr>
                <p:spPr>
                  <a:xfrm>
                    <a:off x="5879976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9" name="Rectangle 168"/>
                  <p:cNvSpPr/>
                  <p:nvPr/>
                </p:nvSpPr>
                <p:spPr>
                  <a:xfrm>
                    <a:off x="6096000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0" name="Rectangle 169"/>
                  <p:cNvSpPr/>
                  <p:nvPr/>
                </p:nvSpPr>
                <p:spPr>
                  <a:xfrm>
                    <a:off x="6312024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1" name="Rectangle 170"/>
                  <p:cNvSpPr/>
                  <p:nvPr/>
                </p:nvSpPr>
                <p:spPr>
                  <a:xfrm>
                    <a:off x="6528048" y="3356992"/>
                    <a:ext cx="216024" cy="4320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1319" y="1756643"/>
                <a:ext cx="333934" cy="319415"/>
              </a:xfrm>
              <a:prstGeom prst="rect">
                <a:avLst/>
              </a:prstGeom>
              <a:ln w="25400">
                <a:solidFill>
                  <a:schemeClr val="tx2"/>
                </a:solidFill>
              </a:ln>
            </p:spPr>
          </p:pic>
        </p:grpSp>
      </p:grpSp>
      <p:grpSp>
        <p:nvGrpSpPr>
          <p:cNvPr id="178" name="Group 177"/>
          <p:cNvGrpSpPr/>
          <p:nvPr/>
        </p:nvGrpSpPr>
        <p:grpSpPr>
          <a:xfrm>
            <a:off x="2234495" y="3428103"/>
            <a:ext cx="1880246" cy="2468636"/>
            <a:chOff x="2234495" y="3573093"/>
            <a:chExt cx="1773273" cy="2328188"/>
          </a:xfrm>
        </p:grpSpPr>
        <p:sp>
          <p:nvSpPr>
            <p:cNvPr id="179" name="Arc 178"/>
            <p:cNvSpPr/>
            <p:nvPr/>
          </p:nvSpPr>
          <p:spPr>
            <a:xfrm flipV="1">
              <a:off x="2234495" y="3573093"/>
              <a:ext cx="1773273" cy="1706872"/>
            </a:xfrm>
            <a:prstGeom prst="arc">
              <a:avLst>
                <a:gd name="adj1" fmla="val 10839164"/>
                <a:gd name="adj2" fmla="val 21524205"/>
              </a:avLst>
            </a:prstGeom>
            <a:ln w="41275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2351584" y="4653136"/>
              <a:ext cx="1557250" cy="124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err="1" smtClean="0">
                  <a:solidFill>
                    <a:srgbClr val="007DC5"/>
                  </a:solidFill>
                </a:rPr>
                <a:t>LinkTo</a:t>
              </a:r>
              <a:endParaRPr lang="en-GB" sz="2000" dirty="0">
                <a:solidFill>
                  <a:srgbClr val="007DC5"/>
                </a:solidFill>
              </a:endParaRPr>
            </a:p>
            <a:p>
              <a:pPr algn="ctr"/>
              <a:endParaRPr lang="en-GB" sz="2000" dirty="0" smtClean="0">
                <a:solidFill>
                  <a:srgbClr val="007DC5"/>
                </a:solidFill>
              </a:endParaRPr>
            </a:p>
            <a:p>
              <a:pPr algn="ctr"/>
              <a:r>
                <a:rPr lang="en-GB" sz="2000" dirty="0" err="1" smtClean="0">
                  <a:solidFill>
                    <a:srgbClr val="007DC5"/>
                  </a:solidFill>
                </a:rPr>
                <a:t>IsDirectory</a:t>
              </a:r>
              <a:endParaRPr lang="en-GB" sz="2000" dirty="0" smtClean="0">
                <a:solidFill>
                  <a:srgbClr val="007DC5"/>
                </a:solidFill>
              </a:endParaRPr>
            </a:p>
            <a:p>
              <a:pPr algn="ctr"/>
              <a:r>
                <a:rPr lang="en-GB" sz="2000" dirty="0" smtClean="0">
                  <a:solidFill>
                    <a:srgbClr val="007DC5"/>
                  </a:solidFill>
                </a:rPr>
                <a:t>-&gt; folder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15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40" y="1931209"/>
            <a:ext cx="3378924" cy="3669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TransformManyBlock</a:t>
            </a:r>
            <a:r>
              <a:rPr lang="en-GB" dirty="0" smtClean="0"/>
              <a:t>&lt;</a:t>
            </a:r>
            <a:r>
              <a:rPr lang="en-GB" dirty="0" err="1" smtClean="0"/>
              <a:t>TInput</a:t>
            </a:r>
            <a:r>
              <a:rPr lang="en-GB" dirty="0" smtClean="0"/>
              <a:t>, </a:t>
            </a:r>
            <a:r>
              <a:rPr lang="en-GB" dirty="0" err="1" smtClean="0"/>
              <a:t>TOutput</a:t>
            </a:r>
            <a:r>
              <a:rPr lang="en-GB" dirty="0" smtClean="0"/>
              <a:t>&gt;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67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515639" y="440267"/>
            <a:ext cx="11100628" cy="5520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5200" b="0" dirty="0"/>
              <a:t>Huddle is </a:t>
            </a:r>
            <a:r>
              <a:rPr lang="en-GB" sz="5200" b="0" dirty="0" smtClean="0"/>
              <a:t>Hiring</a:t>
            </a:r>
            <a:r>
              <a:rPr lang="en-GB" b="0" dirty="0"/>
              <a:t/>
            </a:r>
            <a:br>
              <a:rPr lang="en-GB" b="0" dirty="0"/>
            </a:br>
            <a:endParaRPr lang="en-GB" b="0" dirty="0"/>
          </a:p>
          <a:p>
            <a:pPr algn="ctr"/>
            <a:r>
              <a:rPr lang="en-GB" b="0" dirty="0" smtClean="0"/>
              <a:t>Junior </a:t>
            </a:r>
            <a:r>
              <a:rPr lang="en-GB" b="0" dirty="0"/>
              <a:t>&amp; Mid Level Devs to work with distributed systems in .</a:t>
            </a:r>
            <a:r>
              <a:rPr lang="en-GB" b="0" dirty="0" smtClean="0"/>
              <a:t>NET </a:t>
            </a:r>
            <a:r>
              <a:rPr lang="en-GB" b="0" dirty="0"/>
              <a:t>at </a:t>
            </a:r>
            <a:r>
              <a:rPr lang="en-GB" b="0" dirty="0" smtClean="0"/>
              <a:t>scale</a:t>
            </a:r>
          </a:p>
          <a:p>
            <a:pPr algn="ctr"/>
            <a:endParaRPr lang="en-GB" sz="1600" b="0" dirty="0"/>
          </a:p>
          <a:p>
            <a:pPr algn="ctr"/>
            <a:r>
              <a:rPr lang="en-GB" sz="3300" b="0" dirty="0"/>
              <a:t>Huddle Developers are multitalented individuals, blending deep technical knowledge with amazing communication skills. </a:t>
            </a:r>
            <a:endParaRPr lang="en-GB" sz="3300" b="0" dirty="0" smtClean="0"/>
          </a:p>
          <a:p>
            <a:pPr algn="ctr"/>
            <a:r>
              <a:rPr lang="en-GB" sz="3300" b="0" dirty="0" smtClean="0"/>
              <a:t>Everyone takes </a:t>
            </a:r>
            <a:r>
              <a:rPr lang="en-GB" sz="3300" b="0" dirty="0"/>
              <a:t>pride in the </a:t>
            </a:r>
            <a:r>
              <a:rPr lang="en-GB" sz="3300" b="0" dirty="0" smtClean="0"/>
              <a:t>features they </a:t>
            </a:r>
            <a:r>
              <a:rPr lang="en-GB" sz="3300" b="0" dirty="0"/>
              <a:t>deliver and the way in which </a:t>
            </a:r>
            <a:r>
              <a:rPr lang="en-GB" sz="3300" b="0" dirty="0" smtClean="0"/>
              <a:t>huddle solves </a:t>
            </a:r>
            <a:r>
              <a:rPr lang="en-GB" sz="3300" b="0" dirty="0"/>
              <a:t>engineering problems. </a:t>
            </a:r>
            <a:endParaRPr lang="en-GB" sz="3300" b="0" dirty="0" smtClean="0"/>
          </a:p>
          <a:p>
            <a:pPr algn="ctr"/>
            <a:endParaRPr lang="en-GB" sz="1600" b="0" dirty="0"/>
          </a:p>
          <a:p>
            <a:pPr algn="ctr"/>
            <a:r>
              <a:rPr lang="en-GB" sz="5200" b="0" dirty="0" smtClean="0">
                <a:solidFill>
                  <a:srgbClr val="00B0F0"/>
                </a:solidFill>
              </a:rPr>
              <a:t>http</a:t>
            </a:r>
            <a:r>
              <a:rPr lang="en-GB" sz="5200" b="0" dirty="0">
                <a:solidFill>
                  <a:srgbClr val="00B0F0"/>
                </a:solidFill>
              </a:rPr>
              <a:t>://</a:t>
            </a:r>
            <a:r>
              <a:rPr lang="en-GB" sz="4800" b="0" dirty="0" smtClean="0">
                <a:solidFill>
                  <a:srgbClr val="00B0F0"/>
                </a:solidFill>
              </a:rPr>
              <a:t>www.huddle.com/careers</a:t>
            </a:r>
            <a:endParaRPr lang="en-GB" sz="4800" b="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16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 of block types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15639" y="1575685"/>
            <a:ext cx="10838161" cy="4330102"/>
          </a:xfrm>
        </p:spPr>
        <p:txBody>
          <a:bodyPr>
            <a:normAutofit fontScale="85000" lnSpcReduction="20000"/>
          </a:bodyPr>
          <a:lstStyle/>
          <a:p>
            <a:r>
              <a:rPr lang="en-GB" sz="2800" dirty="0" err="1" smtClean="0"/>
              <a:t>ActionBlock</a:t>
            </a:r>
            <a:r>
              <a:rPr lang="en-GB" sz="2800" dirty="0" smtClean="0"/>
              <a:t> </a:t>
            </a:r>
            <a:endParaRPr lang="en-GB" sz="2800" dirty="0"/>
          </a:p>
          <a:p>
            <a:pPr lvl="1"/>
            <a:r>
              <a:rPr lang="en-GB" sz="2800" dirty="0" smtClean="0"/>
              <a:t>target only (no </a:t>
            </a:r>
            <a:r>
              <a:rPr lang="en-GB" sz="2800" dirty="0"/>
              <a:t>output) </a:t>
            </a:r>
            <a:r>
              <a:rPr lang="en-GB" sz="2800" dirty="0" err="1"/>
              <a:t>exection</a:t>
            </a:r>
            <a:r>
              <a:rPr lang="en-GB" sz="2800" dirty="0"/>
              <a:t> </a:t>
            </a:r>
            <a:r>
              <a:rPr lang="en-GB" sz="2800" dirty="0" smtClean="0"/>
              <a:t>block, default is ‘greedy’</a:t>
            </a:r>
            <a:endParaRPr lang="en-GB" sz="2800" dirty="0"/>
          </a:p>
          <a:p>
            <a:r>
              <a:rPr lang="en-GB" sz="3000" dirty="0" err="1" smtClean="0"/>
              <a:t>TransformBlock</a:t>
            </a:r>
            <a:r>
              <a:rPr lang="en-GB" sz="3000" dirty="0" smtClean="0"/>
              <a:t>, </a:t>
            </a:r>
            <a:r>
              <a:rPr lang="en-GB" sz="3000" dirty="0" err="1" smtClean="0"/>
              <a:t>TransformManyBlock</a:t>
            </a:r>
            <a:endParaRPr lang="en-GB" sz="3000" dirty="0"/>
          </a:p>
          <a:p>
            <a:pPr lvl="1"/>
            <a:r>
              <a:rPr lang="en-GB" sz="2800" dirty="0"/>
              <a:t>t</a:t>
            </a:r>
            <a:r>
              <a:rPr lang="en-GB" sz="2800" dirty="0" smtClean="0"/>
              <a:t>arget and source (input and output) execution block, can be conditional</a:t>
            </a:r>
          </a:p>
          <a:p>
            <a:r>
              <a:rPr lang="en-GB" sz="3000" dirty="0" err="1" smtClean="0"/>
              <a:t>BufferBlock</a:t>
            </a:r>
            <a:endParaRPr lang="en-GB" sz="3000" dirty="0" smtClean="0"/>
          </a:p>
          <a:p>
            <a:pPr lvl="1"/>
            <a:r>
              <a:rPr lang="en-GB" sz="2800" dirty="0" smtClean="0"/>
              <a:t>target and source, no execution, propagates messages to multiple targets</a:t>
            </a:r>
            <a:endParaRPr lang="en-GB" sz="2800" dirty="0"/>
          </a:p>
          <a:p>
            <a:r>
              <a:rPr lang="en-GB" sz="3000" dirty="0" err="1" smtClean="0"/>
              <a:t>BatchBlock</a:t>
            </a:r>
            <a:endParaRPr lang="en-GB" sz="3000" dirty="0" smtClean="0"/>
          </a:p>
          <a:p>
            <a:pPr lvl="1"/>
            <a:r>
              <a:rPr lang="en-GB" sz="2800" dirty="0"/>
              <a:t>batches inputs into blocks of outputs of a defined </a:t>
            </a:r>
            <a:r>
              <a:rPr lang="en-GB" sz="2800" dirty="0" smtClean="0"/>
              <a:t>size</a:t>
            </a:r>
          </a:p>
          <a:p>
            <a:r>
              <a:rPr lang="en-GB" sz="3000" dirty="0" err="1" smtClean="0"/>
              <a:t>BroadcastBlock</a:t>
            </a:r>
            <a:endParaRPr lang="en-GB" sz="3000" dirty="0" smtClean="0"/>
          </a:p>
          <a:p>
            <a:pPr lvl="1"/>
            <a:r>
              <a:rPr lang="en-GB" sz="2800" dirty="0"/>
              <a:t>takes an stream of </a:t>
            </a:r>
            <a:r>
              <a:rPr lang="en-GB" sz="2800" dirty="0" smtClean="0"/>
              <a:t>input, the </a:t>
            </a:r>
            <a:r>
              <a:rPr lang="en-GB" sz="2800" dirty="0"/>
              <a:t>output is the most recent input </a:t>
            </a:r>
            <a:r>
              <a:rPr lang="en-GB" sz="2800" dirty="0" smtClean="0"/>
              <a:t>provided</a:t>
            </a:r>
          </a:p>
          <a:p>
            <a:r>
              <a:rPr lang="en-GB" sz="3000" dirty="0" err="1" smtClean="0"/>
              <a:t>JoinBlock</a:t>
            </a:r>
            <a:r>
              <a:rPr lang="en-GB" sz="3000" dirty="0"/>
              <a:t>, </a:t>
            </a:r>
            <a:r>
              <a:rPr lang="en-GB" sz="3000" dirty="0" err="1" smtClean="0"/>
              <a:t>BatchedJoinBlock</a:t>
            </a:r>
            <a:endParaRPr lang="en-GB" sz="3000" dirty="0" smtClean="0"/>
          </a:p>
          <a:p>
            <a:pPr lvl="1"/>
            <a:r>
              <a:rPr lang="en-GB" sz="2800" dirty="0"/>
              <a:t>joins more than one inputs to then provide an output</a:t>
            </a:r>
          </a:p>
          <a:p>
            <a:endParaRPr lang="en-GB" sz="3000" dirty="0" smtClean="0"/>
          </a:p>
        </p:txBody>
      </p:sp>
    </p:spTree>
    <p:extLst>
      <p:ext uri="{BB962C8B-B14F-4D97-AF65-F5344CB8AC3E}">
        <p14:creationId xmlns:p14="http://schemas.microsoft.com/office/powerpoint/2010/main" val="220674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General concurrency issues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15639" y="1627937"/>
            <a:ext cx="10838161" cy="4330102"/>
          </a:xfrm>
        </p:spPr>
        <p:txBody>
          <a:bodyPr>
            <a:normAutofit lnSpcReduction="10000"/>
          </a:bodyPr>
          <a:lstStyle/>
          <a:p>
            <a:r>
              <a:rPr lang="en-GB" sz="2800" dirty="0" smtClean="0"/>
              <a:t>Shared state</a:t>
            </a:r>
            <a:endParaRPr lang="en-GB" sz="2800" dirty="0"/>
          </a:p>
          <a:p>
            <a:pPr lvl="1"/>
            <a:r>
              <a:rPr lang="en-GB" sz="2800" dirty="0" smtClean="0"/>
              <a:t>Concurrent collections</a:t>
            </a:r>
            <a:endParaRPr lang="en-GB" sz="2800" dirty="0"/>
          </a:p>
          <a:p>
            <a:pPr lvl="1"/>
            <a:r>
              <a:rPr lang="en-GB" sz="2800" dirty="0" smtClean="0"/>
              <a:t>Be careful with singletons</a:t>
            </a:r>
            <a:endParaRPr lang="en-GB" sz="2800" dirty="0"/>
          </a:p>
          <a:p>
            <a:endParaRPr lang="en-GB" sz="2800" dirty="0" smtClean="0"/>
          </a:p>
          <a:p>
            <a:r>
              <a:rPr lang="en-GB" sz="2800" dirty="0" smtClean="0"/>
              <a:t>Locking conditions</a:t>
            </a:r>
          </a:p>
          <a:p>
            <a:pPr lvl="1"/>
            <a:r>
              <a:rPr lang="en-GB" sz="2600" dirty="0" smtClean="0"/>
              <a:t>Similar to SQL timeouts, you can easily deadlock your code</a:t>
            </a:r>
          </a:p>
          <a:p>
            <a:pPr lvl="1"/>
            <a:r>
              <a:rPr lang="en-GB" sz="2600" dirty="0" smtClean="0"/>
              <a:t>Useful </a:t>
            </a:r>
            <a:r>
              <a:rPr lang="en-GB" sz="2600" dirty="0" err="1" smtClean="0"/>
              <a:t>NuGet</a:t>
            </a:r>
            <a:r>
              <a:rPr lang="en-GB" sz="2600" dirty="0" smtClean="0"/>
              <a:t> packages such as Polly for back off / retry logic</a:t>
            </a:r>
          </a:p>
          <a:p>
            <a:endParaRPr lang="en-GB" sz="2800" dirty="0" smtClean="0"/>
          </a:p>
          <a:p>
            <a:r>
              <a:rPr lang="en-GB" sz="2800" dirty="0" smtClean="0"/>
              <a:t>Compensating actions</a:t>
            </a:r>
          </a:p>
          <a:p>
            <a:pPr lvl="1"/>
            <a:r>
              <a:rPr lang="en-GB" sz="2600" dirty="0" smtClean="0"/>
              <a:t>How do you roll back operations if something fails? </a:t>
            </a:r>
            <a:endParaRPr lang="en-GB" sz="260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501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Finally … are you sure it runs like that?</a:t>
            </a:r>
            <a:endParaRPr lang="en-GB" dirty="0"/>
          </a:p>
        </p:txBody>
      </p:sp>
      <p:pic>
        <p:nvPicPr>
          <p:cNvPr id="3" name="CPU-Breakdan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39484" y="1484710"/>
            <a:ext cx="6913033" cy="3888581"/>
          </a:xfrm>
          <a:prstGeom prst="rect">
            <a:avLst/>
          </a:prstGeom>
          <a:ln w="28575">
            <a:solidFill>
              <a:srgbClr val="007DC5"/>
            </a:solidFill>
          </a:ln>
        </p:spPr>
      </p:pic>
    </p:spTree>
    <p:extLst>
      <p:ext uri="{BB962C8B-B14F-4D97-AF65-F5344CB8AC3E}">
        <p14:creationId xmlns:p14="http://schemas.microsoft.com/office/powerpoint/2010/main" val="323723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34592" y="4915199"/>
            <a:ext cx="11481488" cy="165576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github.com/</a:t>
            </a:r>
            <a:r>
              <a:rPr lang="en-GB" dirty="0" err="1" smtClean="0"/>
              <a:t>westleyl</a:t>
            </a:r>
            <a:r>
              <a:rPr lang="en-GB" dirty="0" smtClean="0"/>
              <a:t>           search for ‘Vimeo NDC Liam Westley’</a:t>
            </a:r>
            <a:endParaRPr lang="en-GB" dirty="0"/>
          </a:p>
          <a:p>
            <a:endParaRPr lang="en-US" sz="2000" dirty="0"/>
          </a:p>
          <a:p>
            <a:pPr>
              <a:tabLst>
                <a:tab pos="11298238" algn="r"/>
              </a:tabLst>
            </a:pPr>
            <a:r>
              <a:rPr lang="en-US" sz="2000" dirty="0"/>
              <a:t>Liam Westley	</a:t>
            </a:r>
            <a:r>
              <a:rPr lang="en-US" sz="1600" dirty="0"/>
              <a:t>@</a:t>
            </a:r>
            <a:r>
              <a:rPr lang="en-US" sz="1600" dirty="0" err="1"/>
              <a:t>westleyl</a:t>
            </a:r>
            <a:endParaRPr lang="en-US" sz="2000" dirty="0"/>
          </a:p>
          <a:p>
            <a:pPr>
              <a:tabLst>
                <a:tab pos="11298238" algn="r"/>
              </a:tabLst>
            </a:pPr>
            <a:r>
              <a:rPr lang="en-US" sz="2000" dirty="0"/>
              <a:t>Application Architect, Huddle	</a:t>
            </a:r>
            <a:r>
              <a:rPr lang="en-US" sz="2000" dirty="0" smtClean="0"/>
              <a:t> </a:t>
            </a:r>
            <a:r>
              <a:rPr lang="en-US" sz="1600" dirty="0" smtClean="0"/>
              <a:t>liam.westley@huddle.com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48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Huddle isn’t all work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13" y="2009057"/>
            <a:ext cx="2629267" cy="3505689"/>
          </a:xfrm>
          <a:prstGeom prst="rect">
            <a:avLst/>
          </a:prstGeom>
          <a:ln w="28575">
            <a:solidFill>
              <a:srgbClr val="007DC5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01" y="1535639"/>
            <a:ext cx="3553733" cy="2509130"/>
          </a:xfrm>
          <a:prstGeom prst="rect">
            <a:avLst/>
          </a:prstGeom>
          <a:ln w="28575">
            <a:solidFill>
              <a:srgbClr val="007DC5"/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585365" y="5249643"/>
            <a:ext cx="3949968" cy="60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500" dirty="0"/>
              <a:t>&lt; </a:t>
            </a:r>
            <a:r>
              <a:rPr lang="en-GB" sz="2500" dirty="0" smtClean="0"/>
              <a:t>dragon boat winners</a:t>
            </a:r>
            <a:endParaRPr lang="en-GB" sz="2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903520" y="1780503"/>
            <a:ext cx="2290783" cy="641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 baseline="0">
                <a:solidFill>
                  <a:srgbClr val="6BA3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baseline="0">
                <a:solidFill>
                  <a:srgbClr val="6BA3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rgbClr val="6BA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rgbClr val="6BA3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rgbClr val="6BA3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</a:t>
            </a:r>
            <a:r>
              <a:rPr lang="en-GB" sz="25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bake off</a:t>
            </a:r>
            <a:endParaRPr lang="en-GB" sz="25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232116" y="4593499"/>
            <a:ext cx="3540284" cy="60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 baseline="0">
                <a:solidFill>
                  <a:srgbClr val="6BA3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baseline="0">
                <a:solidFill>
                  <a:srgbClr val="6BA3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rgbClr val="6BA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rgbClr val="6BA3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rgbClr val="6BA3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GB" sz="25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 Morgan</a:t>
            </a:r>
            <a:r>
              <a:rPr lang="en-GB" sz="25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</a:t>
            </a:r>
            <a:endParaRPr lang="en-GB" sz="25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0" y="3694806"/>
            <a:ext cx="3152232" cy="2109329"/>
          </a:xfrm>
          <a:prstGeom prst="rect">
            <a:avLst/>
          </a:prstGeom>
          <a:ln w="28575">
            <a:solidFill>
              <a:srgbClr val="007DC5"/>
            </a:solidFill>
          </a:ln>
        </p:spPr>
      </p:pic>
    </p:spTree>
    <p:extLst>
      <p:ext uri="{BB962C8B-B14F-4D97-AF65-F5344CB8AC3E}">
        <p14:creationId xmlns:p14="http://schemas.microsoft.com/office/powerpoint/2010/main" val="3522902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2" fill="hold" nodeType="click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2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uild="p"/>
          <p:bldP spid="7" grpId="0" build="p"/>
          <p:bldP spid="8" grpId="0" build="p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uild="p"/>
          <p:bldP spid="7" grpId="0" build="p"/>
          <p:bldP spid="8" grpId="0" build="p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515639" y="1283035"/>
            <a:ext cx="9088997" cy="2998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 threaded programming will </a:t>
            </a:r>
            <a:r>
              <a:rPr lang="en-US" dirty="0" smtClean="0"/>
              <a:t>look </a:t>
            </a:r>
            <a:r>
              <a:rPr lang="en-US" dirty="0"/>
              <a:t>good </a:t>
            </a:r>
            <a:r>
              <a:rPr lang="en-US" dirty="0" smtClean="0"/>
              <a:t>on </a:t>
            </a:r>
            <a:r>
              <a:rPr lang="en-US" dirty="0"/>
              <a:t>my CV ….</a:t>
            </a:r>
          </a:p>
        </p:txBody>
      </p:sp>
    </p:spTree>
    <p:extLst>
      <p:ext uri="{BB962C8B-B14F-4D97-AF65-F5344CB8AC3E}">
        <p14:creationId xmlns:p14="http://schemas.microsoft.com/office/powerpoint/2010/main" val="49423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 need to do multi threaded programming ….</a:t>
            </a:r>
          </a:p>
        </p:txBody>
      </p:sp>
      <p:sp>
        <p:nvSpPr>
          <p:cNvPr id="3" name="Subtitle 1"/>
          <p:cNvSpPr txBox="1">
            <a:spLocks/>
          </p:cNvSpPr>
          <p:nvPr/>
        </p:nvSpPr>
        <p:spPr>
          <a:xfrm>
            <a:off x="515638" y="1278222"/>
            <a:ext cx="9088997" cy="2998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 do threaded to programming multi need ….</a:t>
            </a:r>
          </a:p>
        </p:txBody>
      </p:sp>
    </p:spTree>
    <p:extLst>
      <p:ext uri="{BB962C8B-B14F-4D97-AF65-F5344CB8AC3E}">
        <p14:creationId xmlns:p14="http://schemas.microsoft.com/office/powerpoint/2010/main" val="70161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06" y="2742024"/>
            <a:ext cx="7794663" cy="165843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the hourglass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22" y="749310"/>
            <a:ext cx="5141894" cy="514189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03" y="2374712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2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 – analyse </a:t>
            </a:r>
            <a:r>
              <a:rPr lang="en-GB" dirty="0" smtClean="0"/>
              <a:t>your </a:t>
            </a:r>
            <a:r>
              <a:rPr lang="en-GB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1785640" y="1575685"/>
            <a:ext cx="3743548" cy="4330102"/>
            <a:chOff x="1785640" y="1575685"/>
            <a:chExt cx="3743548" cy="43301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640" y="1575685"/>
              <a:ext cx="3743548" cy="3390912"/>
            </a:xfrm>
            <a:prstGeom prst="rect">
              <a:avLst/>
            </a:prstGeom>
            <a:ln w="28575">
              <a:solidFill>
                <a:srgbClr val="007DC5"/>
              </a:solidFill>
            </a:ln>
          </p:spPr>
        </p:pic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1785640" y="5290998"/>
              <a:ext cx="3743548" cy="6147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sz="2800" b="1" dirty="0" smtClean="0"/>
                <a:t>I/O Bound</a:t>
              </a:r>
              <a:endParaRPr lang="en-GB" sz="28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37866" y="1558019"/>
            <a:ext cx="4064001" cy="4347767"/>
            <a:chOff x="6637866" y="1558019"/>
            <a:chExt cx="4064001" cy="43477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7866" y="1558019"/>
              <a:ext cx="4064001" cy="3408578"/>
            </a:xfrm>
            <a:prstGeom prst="rect">
              <a:avLst/>
            </a:prstGeom>
            <a:ln w="28575">
              <a:solidFill>
                <a:srgbClr val="007DC5"/>
              </a:solidFill>
            </a:ln>
          </p:spPr>
        </p:pic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6637866" y="5290997"/>
              <a:ext cx="4064001" cy="6147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sz="2800" b="1" dirty="0" smtClean="0"/>
                <a:t>CPU Bound</a:t>
              </a:r>
              <a:endParaRPr lang="en-GB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765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async</a:t>
            </a:r>
            <a:r>
              <a:rPr lang="en-GB" dirty="0"/>
              <a:t> … await for I/O bound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When you are waiting </a:t>
            </a:r>
          </a:p>
          <a:p>
            <a:pPr lvl="1"/>
            <a:r>
              <a:rPr lang="en-GB" sz="2800" dirty="0"/>
              <a:t>for a network call</a:t>
            </a:r>
          </a:p>
          <a:p>
            <a:pPr lvl="1"/>
            <a:r>
              <a:rPr lang="en-GB" sz="2800" dirty="0"/>
              <a:t>for a database operation</a:t>
            </a:r>
          </a:p>
          <a:p>
            <a:pPr lvl="1"/>
            <a:r>
              <a:rPr lang="en-GB" sz="2800" dirty="0"/>
              <a:t>for a file operation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800" dirty="0"/>
              <a:t>… and you can do something useful in the meantime</a:t>
            </a:r>
          </a:p>
          <a:p>
            <a:pPr lvl="1"/>
            <a:r>
              <a:rPr lang="en-GB" sz="2800" dirty="0"/>
              <a:t>keep the UI responsive</a:t>
            </a:r>
          </a:p>
          <a:p>
            <a:pPr lvl="1"/>
            <a:r>
              <a:rPr lang="en-GB" sz="2800" dirty="0"/>
              <a:t>process partial results</a:t>
            </a:r>
          </a:p>
          <a:p>
            <a:pPr lvl="1"/>
            <a:r>
              <a:rPr lang="en-GB" sz="2800" dirty="0"/>
              <a:t>issue new requests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19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Huddle">
      <a:dk1>
        <a:srgbClr val="595959"/>
      </a:dk1>
      <a:lt1>
        <a:sysClr val="window" lastClr="FFFFFF"/>
      </a:lt1>
      <a:dk2>
        <a:srgbClr val="44546A"/>
      </a:dk2>
      <a:lt2>
        <a:srgbClr val="E7E6E6"/>
      </a:lt2>
      <a:accent1>
        <a:srgbClr val="007DC5"/>
      </a:accent1>
      <a:accent2>
        <a:srgbClr val="55616F"/>
      </a:accent2>
      <a:accent3>
        <a:srgbClr val="32B561"/>
      </a:accent3>
      <a:accent4>
        <a:srgbClr val="D3D8DA"/>
      </a:accent4>
      <a:accent5>
        <a:srgbClr val="8E5CA6"/>
      </a:accent5>
      <a:accent6>
        <a:srgbClr val="F15F22"/>
      </a:accent6>
      <a:hlink>
        <a:srgbClr val="0563C1"/>
      </a:hlink>
      <a:folHlink>
        <a:srgbClr val="954F72"/>
      </a:folHlink>
    </a:clrScheme>
    <a:fontScheme name="Huddle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uddle Corporate 2016" id="{FEED21D3-D5B9-431A-A153-F8FD6730121B}" vid="{B3F4CCA6-1865-43E2-83FF-B6721F33B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Huddle_PPT_Template</Template>
  <TotalTime>6002</TotalTime>
  <Words>1619</Words>
  <Application>Microsoft Office PowerPoint</Application>
  <PresentationFormat>Widescreen</PresentationFormat>
  <Paragraphs>319</Paragraphs>
  <Slides>33</Slides>
  <Notes>30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Wingdings</vt:lpstr>
      <vt:lpstr>Office Theme</vt:lpstr>
      <vt:lpstr>PowerPoint Presentation</vt:lpstr>
      <vt:lpstr>Who is Liam Westley?</vt:lpstr>
      <vt:lpstr>PowerPoint Presentation</vt:lpstr>
      <vt:lpstr>Huddle isn’t all work …</vt:lpstr>
      <vt:lpstr>PowerPoint Presentation</vt:lpstr>
      <vt:lpstr>PowerPoint Presentation</vt:lpstr>
      <vt:lpstr>Getting rid of the hourglass</vt:lpstr>
      <vt:lpstr>Step 1 – analyse your problem</vt:lpstr>
      <vt:lpstr>async … await for I/O bound operations</vt:lpstr>
      <vt:lpstr>async … await</vt:lpstr>
      <vt:lpstr>Are you sure you are only I/O bound?</vt:lpstr>
      <vt:lpstr>aync … await – patterns </vt:lpstr>
      <vt:lpstr>Throttling with async … await</vt:lpstr>
      <vt:lpstr>aync … await – gotchas </vt:lpstr>
      <vt:lpstr>Cancellation with async … await</vt:lpstr>
      <vt:lpstr>Exceptions with async … await</vt:lpstr>
      <vt:lpstr>TPL for CPU bound operations</vt:lpstr>
      <vt:lpstr>TPL Dataflow – in process Actor pattern</vt:lpstr>
      <vt:lpstr>A little bit of history repeating …</vt:lpstr>
      <vt:lpstr>One of biggest blocks to multi threaded code</vt:lpstr>
      <vt:lpstr>A solution – the Actor model</vt:lpstr>
      <vt:lpstr>A solution – the Actor model</vt:lpstr>
      <vt:lpstr>An implementation – TPL Dataflow</vt:lpstr>
      <vt:lpstr>TPL Dataflow – ActionBlock&lt;T&gt;</vt:lpstr>
      <vt:lpstr>ActionBlock&lt;T&gt;</vt:lpstr>
      <vt:lpstr>TransformBlock&lt;TInput, TOutput&gt;</vt:lpstr>
      <vt:lpstr>TransformBlock&lt;TInput, TOutput&gt;</vt:lpstr>
      <vt:lpstr>Filtering with TransformManyBlock</vt:lpstr>
      <vt:lpstr>TransformManyBlock&lt;TInput, TOutput&gt;</vt:lpstr>
      <vt:lpstr>Summary of block types</vt:lpstr>
      <vt:lpstr>General concurrency issues</vt:lpstr>
      <vt:lpstr>Finally … are you sure it runs like that?</vt:lpstr>
      <vt:lpstr>PowerPoint Presentation</vt:lpstr>
    </vt:vector>
  </TitlesOfParts>
  <Company>Huddle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Liam Westley</dc:creator>
  <cp:lastModifiedBy>Liam Westley</cp:lastModifiedBy>
  <cp:revision>225</cp:revision>
  <dcterms:created xsi:type="dcterms:W3CDTF">2016-05-24T15:49:08Z</dcterms:created>
  <dcterms:modified xsi:type="dcterms:W3CDTF">2016-09-03T06:49:34Z</dcterms:modified>
</cp:coreProperties>
</file>